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60" r:id="rId7"/>
    <p:sldId id="261" r:id="rId8"/>
    <p:sldId id="276" r:id="rId9"/>
    <p:sldId id="262" r:id="rId10"/>
    <p:sldId id="277" r:id="rId11"/>
    <p:sldId id="263" r:id="rId12"/>
    <p:sldId id="264" r:id="rId13"/>
    <p:sldId id="265" r:id="rId14"/>
    <p:sldId id="267" r:id="rId15"/>
    <p:sldId id="278" r:id="rId16"/>
    <p:sldId id="268" r:id="rId17"/>
    <p:sldId id="269" r:id="rId18"/>
    <p:sldId id="279" r:id="rId19"/>
    <p:sldId id="270" r:id="rId20"/>
    <p:sldId id="271" r:id="rId21"/>
    <p:sldId id="280" r:id="rId22"/>
    <p:sldId id="272" r:id="rId23"/>
    <p:sldId id="273" r:id="rId24"/>
    <p:sldId id="274" r:id="rId25"/>
    <p:sldId id="281" r:id="rId26"/>
    <p:sldId id="282"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7E514332-6A05-5C94-098E-1E3AF2EF8CB1}"/>
              </a:ext>
            </a:extLst>
          </p:cNvPr>
          <p:cNvSpPr txBox="1"/>
          <p:nvPr userDrawn="1">
            <p:extLst>
              <p:ext uri="{1162E1C5-73C7-4A58-AE30-91384D911F3F}">
                <p184:classification xmlns:p184="http://schemas.microsoft.com/office/powerpoint/2018/4/main" val="hdr"/>
              </p:ext>
            </p:extLst>
          </p:nvPr>
        </p:nvSpPr>
        <p:spPr>
          <a:xfrm>
            <a:off x="5775325" y="0"/>
            <a:ext cx="681038" cy="213360"/>
          </a:xfrm>
          <a:prstGeom prst="rect">
            <a:avLst/>
          </a:prstGeom>
        </p:spPr>
        <p:txBody>
          <a:bodyPr horzOverflow="overflow" lIns="0" tIns="0" rIns="0" bIns="0">
            <a:spAutoFit/>
          </a:bodyPr>
          <a:lstStyle/>
          <a:p>
            <a:pPr algn="l"/>
            <a:r>
              <a:rPr lang="en-US" sz="14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hands">
            <a:extLst>
              <a:ext uri="{FF2B5EF4-FFF2-40B4-BE49-F238E27FC236}">
                <a16:creationId xmlns:a16="http://schemas.microsoft.com/office/drawing/2014/main" id="{FA6EFA62-161C-D279-471B-EB79F834AF19}"/>
              </a:ext>
            </a:extLst>
          </p:cNvPr>
          <p:cNvPicPr>
            <a:picLocks noChangeAspect="1"/>
          </p:cNvPicPr>
          <p:nvPr/>
        </p:nvPicPr>
        <p:blipFill rotWithShape="1">
          <a:blip r:embed="rId2"/>
          <a:srcRect t="9091" r="23694"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a:cs typeface="Calibri Light"/>
              </a:rPr>
              <a:t>Aged care – a Marxian approach</a:t>
            </a:r>
            <a:br>
              <a:rPr lang="en-US" sz="4800">
                <a:cs typeface="Calibri Light"/>
              </a:rPr>
            </a:br>
            <a:endParaRPr lang="en-US" sz="4800"/>
          </a:p>
        </p:txBody>
      </p:sp>
      <p:sp>
        <p:nvSpPr>
          <p:cNvPr id="3" name="Subtitle 2"/>
          <p:cNvSpPr>
            <a:spLocks noGrp="1"/>
          </p:cNvSpPr>
          <p:nvPr>
            <p:ph type="subTitle" idx="1"/>
          </p:nvPr>
        </p:nvSpPr>
        <p:spPr>
          <a:xfrm>
            <a:off x="477980" y="4872922"/>
            <a:ext cx="4023359" cy="1208141"/>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EB79-6DF5-3DA2-4F6D-7665A4E6A8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DDC615A-6E2B-19F5-42E9-803213B6ED12}"/>
              </a:ext>
            </a:extLst>
          </p:cNvPr>
          <p:cNvSpPr>
            <a:spLocks noGrp="1"/>
          </p:cNvSpPr>
          <p:nvPr>
            <p:ph idx="1"/>
          </p:nvPr>
        </p:nvSpPr>
        <p:spPr>
          <a:xfrm>
            <a:off x="838200" y="4473823"/>
            <a:ext cx="10515600" cy="4351338"/>
          </a:xfrm>
        </p:spPr>
        <p:txBody>
          <a:bodyPr/>
          <a:lstStyle/>
          <a:p>
            <a:pPr marL="514350" indent="-514350">
              <a:buFont typeface="+mj-lt"/>
              <a:buAutoNum type="arabicPeriod" startAt="3"/>
            </a:pPr>
            <a:r>
              <a:rPr lang="en-US" dirty="0">
                <a:ea typeface="Calibri"/>
                <a:cs typeface="Calibri"/>
              </a:rPr>
              <a:t>They have to conform to (follow) the time discipline of the factory or office</a:t>
            </a:r>
          </a:p>
          <a:p>
            <a:pPr marL="514350" indent="-514350">
              <a:buAutoNum type="arabicPeriod" startAt="3"/>
            </a:pPr>
            <a:r>
              <a:rPr lang="en-US" dirty="0">
                <a:ea typeface="Calibri"/>
                <a:cs typeface="Calibri"/>
              </a:rPr>
              <a:t>The new working class have to buy their means of survival – they can't produce it. So they </a:t>
            </a:r>
            <a:r>
              <a:rPr lang="en-US" i="1" dirty="0">
                <a:ea typeface="Calibri"/>
                <a:cs typeface="Calibri"/>
              </a:rPr>
              <a:t>must </a:t>
            </a:r>
            <a:r>
              <a:rPr lang="en-US" dirty="0">
                <a:ea typeface="Calibri"/>
                <a:cs typeface="Calibri"/>
              </a:rPr>
              <a:t>work in this way.</a:t>
            </a:r>
          </a:p>
          <a:p>
            <a:pPr marL="514350" indent="-514350">
              <a:buAutoNum type="arabicPeriod" startAt="3"/>
            </a:pPr>
            <a:r>
              <a:rPr lang="en-US" dirty="0">
                <a:ea typeface="Calibri"/>
                <a:cs typeface="Calibri"/>
              </a:rPr>
              <a:t>This makes traditional care for the elderly very difficult</a:t>
            </a:r>
            <a:endParaRPr lang="en-US" dirty="0"/>
          </a:p>
        </p:txBody>
      </p:sp>
      <p:pic>
        <p:nvPicPr>
          <p:cNvPr id="8194" name="Picture 2" descr="How average office workers really feel about their jobs">
            <a:extLst>
              <a:ext uri="{FF2B5EF4-FFF2-40B4-BE49-F238E27FC236}">
                <a16:creationId xmlns:a16="http://schemas.microsoft.com/office/drawing/2014/main" id="{C3F6FC30-BE7E-0B60-8B71-4374DBA53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81" y="0"/>
            <a:ext cx="6497638" cy="433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7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A79F-69D4-731B-157B-2E2971B83747}"/>
              </a:ext>
            </a:extLst>
          </p:cNvPr>
          <p:cNvSpPr>
            <a:spLocks noGrp="1"/>
          </p:cNvSpPr>
          <p:nvPr>
            <p:ph type="title"/>
          </p:nvPr>
        </p:nvSpPr>
        <p:spPr/>
        <p:txBody>
          <a:bodyPr/>
          <a:lstStyle/>
          <a:p>
            <a:r>
              <a:rPr lang="en-US" dirty="0">
                <a:ea typeface="Calibri Light"/>
                <a:cs typeface="Calibri Light"/>
              </a:rPr>
              <a:t>-so they have to now </a:t>
            </a:r>
            <a:r>
              <a:rPr lang="en-US" i="1" dirty="0">
                <a:ea typeface="Calibri Light"/>
                <a:cs typeface="Calibri Light"/>
              </a:rPr>
              <a:t>buy </a:t>
            </a:r>
            <a:r>
              <a:rPr lang="en-US" dirty="0">
                <a:ea typeface="Calibri Light"/>
                <a:cs typeface="Calibri Light"/>
              </a:rPr>
              <a:t>it as a </a:t>
            </a:r>
            <a:r>
              <a:rPr lang="en-US" i="1" dirty="0">
                <a:ea typeface="Calibri Light"/>
                <a:cs typeface="Calibri Light"/>
              </a:rPr>
              <a:t>commodity </a:t>
            </a:r>
            <a:r>
              <a:rPr lang="en-US" dirty="0">
                <a:ea typeface="Calibri Light"/>
                <a:cs typeface="Calibri Light"/>
              </a:rPr>
              <a:t>(in this case a service)</a:t>
            </a:r>
            <a:endParaRPr lang="en-US" dirty="0"/>
          </a:p>
        </p:txBody>
      </p:sp>
      <p:sp>
        <p:nvSpPr>
          <p:cNvPr id="3" name="Content Placeholder 2">
            <a:extLst>
              <a:ext uri="{FF2B5EF4-FFF2-40B4-BE49-F238E27FC236}">
                <a16:creationId xmlns:a16="http://schemas.microsoft.com/office/drawing/2014/main" id="{6EB2D9B4-134E-9B5E-E6B5-B2B17BE9744A}"/>
              </a:ext>
            </a:extLst>
          </p:cNvPr>
          <p:cNvSpPr>
            <a:spLocks noGrp="1"/>
          </p:cNvSpPr>
          <p:nvPr>
            <p:ph idx="1"/>
          </p:nvPr>
        </p:nvSpPr>
        <p:spPr>
          <a:xfrm>
            <a:off x="838200" y="4058186"/>
            <a:ext cx="10515600" cy="4351338"/>
          </a:xfrm>
        </p:spPr>
        <p:txBody>
          <a:bodyPr vert="horz" lIns="91440" tIns="45720" rIns="91440" bIns="45720" rtlCol="0" anchor="t">
            <a:normAutofit/>
          </a:bodyPr>
          <a:lstStyle/>
          <a:p>
            <a:r>
              <a:rPr lang="en-US" dirty="0">
                <a:ea typeface="Calibri"/>
                <a:cs typeface="Calibri"/>
              </a:rPr>
              <a:t>Other producers produce the service, and workers buy care for themselves or relatives.</a:t>
            </a:r>
          </a:p>
          <a:p>
            <a:r>
              <a:rPr lang="en-US" dirty="0">
                <a:ea typeface="Calibri"/>
                <a:cs typeface="Calibri"/>
              </a:rPr>
              <a:t>These producers are 'non-profit' or profit-based.</a:t>
            </a:r>
          </a:p>
          <a:p>
            <a:r>
              <a:rPr lang="en-US" dirty="0">
                <a:ea typeface="Calibri"/>
                <a:cs typeface="Calibri"/>
              </a:rPr>
              <a:t>Non-profits are often church-based; profit-based are increasingly </a:t>
            </a:r>
            <a:r>
              <a:rPr lang="en-US" dirty="0" err="1">
                <a:ea typeface="Calibri"/>
                <a:cs typeface="Calibri"/>
              </a:rPr>
              <a:t>centralising</a:t>
            </a:r>
            <a:r>
              <a:rPr lang="en-US" dirty="0">
                <a:ea typeface="Calibri"/>
                <a:cs typeface="Calibri"/>
              </a:rPr>
              <a:t> (like all capital)</a:t>
            </a:r>
          </a:p>
          <a:p>
            <a:r>
              <a:rPr lang="en-US" dirty="0">
                <a:ea typeface="Calibri"/>
                <a:cs typeface="Calibri"/>
              </a:rPr>
              <a:t>Larger and larger corporations dictate the market and prices</a:t>
            </a:r>
          </a:p>
        </p:txBody>
      </p:sp>
      <p:pic>
        <p:nvPicPr>
          <p:cNvPr id="1026" name="Picture 2" descr="What are the key challenges in the Australian aged care sector? - Mirus  Australia">
            <a:extLst>
              <a:ext uri="{FF2B5EF4-FFF2-40B4-BE49-F238E27FC236}">
                <a16:creationId xmlns:a16="http://schemas.microsoft.com/office/drawing/2014/main" id="{EC3E96EF-E953-23B9-FD86-6A4A682F6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388" y="1027906"/>
            <a:ext cx="4552950" cy="303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5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D71B-CE48-8238-C2F8-DBC45EED3877}"/>
              </a:ext>
            </a:extLst>
          </p:cNvPr>
          <p:cNvSpPr>
            <a:spLocks noGrp="1"/>
          </p:cNvSpPr>
          <p:nvPr>
            <p:ph type="title"/>
          </p:nvPr>
        </p:nvSpPr>
        <p:spPr/>
        <p:txBody>
          <a:bodyPr/>
          <a:lstStyle/>
          <a:p>
            <a:r>
              <a:rPr lang="en-US" dirty="0">
                <a:ea typeface="Calibri Light"/>
                <a:cs typeface="Calibri Light"/>
              </a:rPr>
              <a:t>Typical case – my in-laws: Retirement home scenario</a:t>
            </a:r>
            <a:endParaRPr lang="en-US" dirty="0"/>
          </a:p>
        </p:txBody>
      </p:sp>
      <p:sp>
        <p:nvSpPr>
          <p:cNvPr id="3" name="Content Placeholder 2">
            <a:extLst>
              <a:ext uri="{FF2B5EF4-FFF2-40B4-BE49-F238E27FC236}">
                <a16:creationId xmlns:a16="http://schemas.microsoft.com/office/drawing/2014/main" id="{8BF08350-72D2-EB05-5C68-873282C9AF6B}"/>
              </a:ext>
            </a:extLst>
          </p:cNvPr>
          <p:cNvSpPr>
            <a:spLocks noGrp="1"/>
          </p:cNvSpPr>
          <p:nvPr>
            <p:ph idx="1"/>
          </p:nvPr>
        </p:nvSpPr>
        <p:spPr/>
        <p:txBody>
          <a:bodyPr vert="horz" lIns="91440" tIns="45720" rIns="91440" bIns="45720" rtlCol="0" anchor="t">
            <a:normAutofit/>
          </a:bodyPr>
          <a:lstStyle/>
          <a:p>
            <a:r>
              <a:rPr lang="en-US" dirty="0">
                <a:ea typeface="Calibri"/>
                <a:cs typeface="Calibri"/>
              </a:rPr>
              <a:t>$300k for the sale of their country home</a:t>
            </a:r>
          </a:p>
          <a:p>
            <a:r>
              <a:rPr lang="en-US" dirty="0">
                <a:ea typeface="Calibri"/>
                <a:cs typeface="Calibri"/>
              </a:rPr>
              <a:t>But they recently lost a 'bid' for a home </a:t>
            </a:r>
          </a:p>
          <a:p>
            <a:r>
              <a:rPr lang="en-US" dirty="0">
                <a:ea typeface="Calibri"/>
                <a:cs typeface="Calibri"/>
              </a:rPr>
              <a:t>('2 ½' bedroom) in Reynella, at $396K </a:t>
            </a:r>
          </a:p>
          <a:p>
            <a:r>
              <a:rPr lang="en-US" dirty="0">
                <a:ea typeface="Calibri"/>
                <a:cs typeface="Calibri"/>
              </a:rPr>
              <a:t>(we have to help them with a loan). Still not housed.</a:t>
            </a:r>
          </a:p>
          <a:p>
            <a:r>
              <a:rPr lang="en-US" dirty="0">
                <a:ea typeface="Calibri"/>
                <a:cs typeface="Calibri"/>
              </a:rPr>
              <a:t>Ones closer in (Pasadena) are $620K – out of reach.</a:t>
            </a:r>
          </a:p>
          <a:p>
            <a:r>
              <a:rPr lang="en-US" dirty="0">
                <a:ea typeface="Calibri"/>
                <a:cs typeface="Calibri"/>
              </a:rPr>
              <a:t>If nothing after April – will be living in their caravan.</a:t>
            </a:r>
          </a:p>
          <a:p>
            <a:r>
              <a:rPr lang="en-US" dirty="0">
                <a:ea typeface="Calibri"/>
                <a:cs typeface="Calibri"/>
              </a:rPr>
              <a:t>Generally, the retirement home keeps money for the time they are in it (investing it and getting interest), and returns about 75% when they leave ( but there are many different complex business models!)</a:t>
            </a:r>
          </a:p>
        </p:txBody>
      </p:sp>
      <p:pic>
        <p:nvPicPr>
          <p:cNvPr id="4" name="Picture 3">
            <a:extLst>
              <a:ext uri="{FF2B5EF4-FFF2-40B4-BE49-F238E27FC236}">
                <a16:creationId xmlns:a16="http://schemas.microsoft.com/office/drawing/2014/main" id="{47C8878E-1508-1641-5773-F192E448CE21}"/>
              </a:ext>
            </a:extLst>
          </p:cNvPr>
          <p:cNvPicPr>
            <a:picLocks noChangeAspect="1"/>
          </p:cNvPicPr>
          <p:nvPr/>
        </p:nvPicPr>
        <p:blipFill rotWithShape="1">
          <a:blip r:embed="rId2"/>
          <a:srcRect b="25768"/>
          <a:stretch/>
        </p:blipFill>
        <p:spPr>
          <a:xfrm>
            <a:off x="10541000" y="1027906"/>
            <a:ext cx="1625600" cy="2686844"/>
          </a:xfrm>
          <a:prstGeom prst="rect">
            <a:avLst/>
          </a:prstGeom>
        </p:spPr>
      </p:pic>
      <p:pic>
        <p:nvPicPr>
          <p:cNvPr id="5" name="Picture 4">
            <a:extLst>
              <a:ext uri="{FF2B5EF4-FFF2-40B4-BE49-F238E27FC236}">
                <a16:creationId xmlns:a16="http://schemas.microsoft.com/office/drawing/2014/main" id="{32D4C8E5-4B3E-EFD4-5FF8-2E78A35056EF}"/>
              </a:ext>
            </a:extLst>
          </p:cNvPr>
          <p:cNvPicPr>
            <a:picLocks noChangeAspect="1"/>
          </p:cNvPicPr>
          <p:nvPr/>
        </p:nvPicPr>
        <p:blipFill rotWithShape="1">
          <a:blip r:embed="rId3"/>
          <a:srcRect l="11778" b="25920"/>
          <a:stretch/>
        </p:blipFill>
        <p:spPr>
          <a:xfrm>
            <a:off x="8915400" y="1016461"/>
            <a:ext cx="1625600" cy="2698290"/>
          </a:xfrm>
          <a:prstGeom prst="rect">
            <a:avLst/>
          </a:prstGeom>
        </p:spPr>
      </p:pic>
    </p:spTree>
    <p:extLst>
      <p:ext uri="{BB962C8B-B14F-4D97-AF65-F5344CB8AC3E}">
        <p14:creationId xmlns:p14="http://schemas.microsoft.com/office/powerpoint/2010/main" val="200203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F504-F118-498C-D34C-1236456AE1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3AEB17-E9D4-2A90-063F-C18F06029F77}"/>
              </a:ext>
            </a:extLst>
          </p:cNvPr>
          <p:cNvSpPr>
            <a:spLocks noGrp="1"/>
          </p:cNvSpPr>
          <p:nvPr>
            <p:ph idx="1"/>
          </p:nvPr>
        </p:nvSpPr>
        <p:spPr>
          <a:xfrm>
            <a:off x="838200" y="5797550"/>
            <a:ext cx="10515600" cy="4351338"/>
          </a:xfrm>
        </p:spPr>
        <p:txBody>
          <a:bodyPr vert="horz" lIns="91440" tIns="45720" rIns="91440" bIns="45720" rtlCol="0" anchor="t">
            <a:normAutofit/>
          </a:bodyPr>
          <a:lstStyle/>
          <a:p>
            <a:r>
              <a:rPr lang="en-US" dirty="0">
                <a:ea typeface="Calibri"/>
                <a:cs typeface="Calibri"/>
              </a:rPr>
              <a:t>They will continue to pay an amount (about $100 /week) for maintenance etc.</a:t>
            </a:r>
          </a:p>
        </p:txBody>
      </p:sp>
      <p:pic>
        <p:nvPicPr>
          <p:cNvPr id="2050" name="Picture 2" descr="Retirement villages to play an important role in Australia's future aged  care system - The Donaldson Sisters">
            <a:extLst>
              <a:ext uri="{FF2B5EF4-FFF2-40B4-BE49-F238E27FC236}">
                <a16:creationId xmlns:a16="http://schemas.microsoft.com/office/drawing/2014/main" id="{F2F1E40D-5D39-A877-A1E0-F0AE4182C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031" y="365125"/>
            <a:ext cx="9913938" cy="518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9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6EE9-9608-DD05-DF60-F59AF1A83EF4}"/>
              </a:ext>
            </a:extLst>
          </p:cNvPr>
          <p:cNvSpPr>
            <a:spLocks noGrp="1"/>
          </p:cNvSpPr>
          <p:nvPr>
            <p:ph type="title"/>
          </p:nvPr>
        </p:nvSpPr>
        <p:spPr/>
        <p:txBody>
          <a:bodyPr/>
          <a:lstStyle/>
          <a:p>
            <a:r>
              <a:rPr lang="en-US">
                <a:ea typeface="Calibri Light"/>
                <a:cs typeface="Calibri Light"/>
              </a:rPr>
              <a:t>Nursing Home – the next step</a:t>
            </a:r>
            <a:endParaRPr lang="en-US"/>
          </a:p>
        </p:txBody>
      </p:sp>
      <p:sp>
        <p:nvSpPr>
          <p:cNvPr id="3" name="Content Placeholder 2">
            <a:extLst>
              <a:ext uri="{FF2B5EF4-FFF2-40B4-BE49-F238E27FC236}">
                <a16:creationId xmlns:a16="http://schemas.microsoft.com/office/drawing/2014/main" id="{B9C3020D-38B1-A8E2-85B5-229B232BD8D4}"/>
              </a:ext>
            </a:extLst>
          </p:cNvPr>
          <p:cNvSpPr>
            <a:spLocks noGrp="1"/>
          </p:cNvSpPr>
          <p:nvPr>
            <p:ph idx="1"/>
          </p:nvPr>
        </p:nvSpPr>
        <p:spPr>
          <a:xfrm>
            <a:off x="838200" y="4826000"/>
            <a:ext cx="10515600" cy="4351338"/>
          </a:xfrm>
        </p:spPr>
        <p:txBody>
          <a:bodyPr vert="horz" lIns="91440" tIns="45720" rIns="91440" bIns="45720" rtlCol="0" anchor="t">
            <a:normAutofit/>
          </a:bodyPr>
          <a:lstStyle/>
          <a:p>
            <a:r>
              <a:rPr lang="en-US" dirty="0">
                <a:ea typeface="Calibri"/>
                <a:cs typeface="Calibri"/>
              </a:rPr>
              <a:t>Means tested:</a:t>
            </a:r>
          </a:p>
          <a:p>
            <a:r>
              <a:rPr lang="en-US" dirty="0">
                <a:ea typeface="Calibri"/>
                <a:cs typeface="Calibri"/>
              </a:rPr>
              <a:t>Basic daily care fee - if assets are less than $52,000 – you are fully supported. ($56 per day = 85% of your pension will be taken to cover your care. )</a:t>
            </a:r>
          </a:p>
        </p:txBody>
      </p:sp>
      <p:pic>
        <p:nvPicPr>
          <p:cNvPr id="3076" name="Picture 4" descr="RACGP - Facilitating connections in aged care during lockdown">
            <a:extLst>
              <a:ext uri="{FF2B5EF4-FFF2-40B4-BE49-F238E27FC236}">
                <a16:creationId xmlns:a16="http://schemas.microsoft.com/office/drawing/2014/main" id="{A4EF83A6-054D-3E90-8F78-0DBB2A323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87" y="1443850"/>
            <a:ext cx="6188076" cy="333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8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35DE-4A66-40A4-02ED-E864212952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596CD9-E066-5599-0E3A-7A2F2340B876}"/>
              </a:ext>
            </a:extLst>
          </p:cNvPr>
          <p:cNvSpPr>
            <a:spLocks noGrp="1"/>
          </p:cNvSpPr>
          <p:nvPr>
            <p:ph idx="1"/>
          </p:nvPr>
        </p:nvSpPr>
        <p:spPr>
          <a:xfrm>
            <a:off x="638175" y="4354513"/>
            <a:ext cx="10515600" cy="2374900"/>
          </a:xfrm>
        </p:spPr>
        <p:txBody>
          <a:bodyPr/>
          <a:lstStyle/>
          <a:p>
            <a:r>
              <a:rPr lang="en-US" dirty="0">
                <a:ea typeface="Calibri"/>
                <a:cs typeface="Calibri"/>
              </a:rPr>
              <a:t>Additional rate: If you have more assets, you can pay up to $350 per day (lifetime cap of $70,000)</a:t>
            </a:r>
          </a:p>
          <a:p>
            <a:r>
              <a:rPr lang="en-US" dirty="0">
                <a:ea typeface="Calibri"/>
                <a:cs typeface="Calibri"/>
              </a:rPr>
              <a:t>Refundable Accommodation Deposit (RAD) - assets less than $70k, no RAD. Greater than $178k, full cost of room (Institution takes money and invests it for the time of your stay).</a:t>
            </a:r>
          </a:p>
          <a:p>
            <a:endParaRPr lang="en-US" dirty="0"/>
          </a:p>
        </p:txBody>
      </p:sp>
      <p:pic>
        <p:nvPicPr>
          <p:cNvPr id="4098" name="Picture 2" descr="Media Release: Future of Aged Care in the Spotlight - National Seniors  Australia">
            <a:extLst>
              <a:ext uri="{FF2B5EF4-FFF2-40B4-BE49-F238E27FC236}">
                <a16:creationId xmlns:a16="http://schemas.microsoft.com/office/drawing/2014/main" id="{423D6448-BDB2-802E-FEAA-87A1970A5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368" y="128587"/>
            <a:ext cx="5383213" cy="403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0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185A-44A9-A089-EDAB-8D100E7ED1EA}"/>
              </a:ext>
            </a:extLst>
          </p:cNvPr>
          <p:cNvSpPr>
            <a:spLocks noGrp="1"/>
          </p:cNvSpPr>
          <p:nvPr>
            <p:ph type="title"/>
          </p:nvPr>
        </p:nvSpPr>
        <p:spPr>
          <a:xfrm>
            <a:off x="723900" y="5115804"/>
            <a:ext cx="10515600" cy="1742196"/>
          </a:xfrm>
        </p:spPr>
        <p:txBody>
          <a:bodyPr>
            <a:normAutofit fontScale="90000"/>
          </a:bodyPr>
          <a:lstStyle/>
          <a:p>
            <a:r>
              <a:rPr lang="en-US" dirty="0">
                <a:ea typeface="+mj-lt"/>
                <a:cs typeface="+mj-lt"/>
              </a:rPr>
              <a:t>In short, the government helps fund the commodified care that private companies provide.</a:t>
            </a:r>
          </a:p>
        </p:txBody>
      </p:sp>
      <p:sp>
        <p:nvSpPr>
          <p:cNvPr id="3" name="Content Placeholder 2">
            <a:extLst>
              <a:ext uri="{FF2B5EF4-FFF2-40B4-BE49-F238E27FC236}">
                <a16:creationId xmlns:a16="http://schemas.microsoft.com/office/drawing/2014/main" id="{2B7ED416-54D0-99A9-DBB6-466BE63F94D3}"/>
              </a:ext>
            </a:extLst>
          </p:cNvPr>
          <p:cNvSpPr>
            <a:spLocks noGrp="1"/>
          </p:cNvSpPr>
          <p:nvPr>
            <p:ph idx="1"/>
          </p:nvPr>
        </p:nvSpPr>
        <p:spPr/>
        <p:txBody>
          <a:bodyPr/>
          <a:lstStyle/>
          <a:p>
            <a:endParaRPr lang="en-US"/>
          </a:p>
        </p:txBody>
      </p:sp>
      <p:pic>
        <p:nvPicPr>
          <p:cNvPr id="5122" name="Picture 2" descr="Regis Embleton | Nursing Homes Perth | Regis Aged Care | Aged Care">
            <a:extLst>
              <a:ext uri="{FF2B5EF4-FFF2-40B4-BE49-F238E27FC236}">
                <a16:creationId xmlns:a16="http://schemas.microsoft.com/office/drawing/2014/main" id="{FB82AA66-1E83-3CF1-F93E-A24C3AB08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30175"/>
            <a:ext cx="9086850" cy="510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7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71AF-FCF7-C1B7-EB6A-8CD61F1800ED}"/>
              </a:ext>
            </a:extLst>
          </p:cNvPr>
          <p:cNvSpPr>
            <a:spLocks noGrp="1"/>
          </p:cNvSpPr>
          <p:nvPr>
            <p:ph type="title"/>
          </p:nvPr>
        </p:nvSpPr>
        <p:spPr/>
        <p:txBody>
          <a:bodyPr/>
          <a:lstStyle/>
          <a:p>
            <a:r>
              <a:rPr lang="en-US" dirty="0">
                <a:cs typeface="Calibri Light"/>
              </a:rPr>
              <a:t>An alternate model?</a:t>
            </a:r>
            <a:endParaRPr lang="en-US" dirty="0"/>
          </a:p>
        </p:txBody>
      </p:sp>
      <p:sp>
        <p:nvSpPr>
          <p:cNvPr id="3" name="Content Placeholder 2">
            <a:extLst>
              <a:ext uri="{FF2B5EF4-FFF2-40B4-BE49-F238E27FC236}">
                <a16:creationId xmlns:a16="http://schemas.microsoft.com/office/drawing/2014/main" id="{935CBF80-33B1-6D68-A404-470310775634}"/>
              </a:ext>
            </a:extLst>
          </p:cNvPr>
          <p:cNvSpPr>
            <a:spLocks noGrp="1"/>
          </p:cNvSpPr>
          <p:nvPr>
            <p:ph idx="1"/>
          </p:nvPr>
        </p:nvSpPr>
        <p:spPr>
          <a:xfrm>
            <a:off x="838200" y="4468813"/>
            <a:ext cx="10515600" cy="2232025"/>
          </a:xfrm>
        </p:spPr>
        <p:txBody>
          <a:bodyPr vert="horz" lIns="91440" tIns="45720" rIns="91440" bIns="45720" rtlCol="0" anchor="t">
            <a:normAutofit/>
          </a:bodyPr>
          <a:lstStyle/>
          <a:p>
            <a:r>
              <a:rPr lang="en-US" dirty="0">
                <a:cs typeface="Calibri"/>
              </a:rPr>
              <a:t>Provision of service is conducted totally by the government – no profits to private companies</a:t>
            </a:r>
          </a:p>
          <a:p>
            <a:r>
              <a:rPr lang="en-US" dirty="0">
                <a:cs typeface="Calibri"/>
              </a:rPr>
              <a:t>Building of many more public aged care </a:t>
            </a:r>
            <a:r>
              <a:rPr lang="en-US" dirty="0" err="1">
                <a:cs typeface="Calibri"/>
              </a:rPr>
              <a:t>centres</a:t>
            </a:r>
            <a:r>
              <a:rPr lang="en-US" dirty="0">
                <a:cs typeface="Calibri"/>
              </a:rPr>
              <a:t> so they are local, and not cheaply built and equipped to save on costs – no cutting of corners in terms of physical infrastructure and staff care</a:t>
            </a:r>
          </a:p>
        </p:txBody>
      </p:sp>
      <p:pic>
        <p:nvPicPr>
          <p:cNvPr id="6146" name="Picture 2" descr="Aged Care Visits for Lifelong Learning Centres Children">
            <a:extLst>
              <a:ext uri="{FF2B5EF4-FFF2-40B4-BE49-F238E27FC236}">
                <a16:creationId xmlns:a16="http://schemas.microsoft.com/office/drawing/2014/main" id="{AE04DDBB-A88F-4B42-66CA-074DC7CAF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557" y="368299"/>
            <a:ext cx="5958031" cy="402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5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6E91-0329-55C8-75F6-11AFC32F37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2B471B-8A18-69C7-F975-0FF1355DC9A3}"/>
              </a:ext>
            </a:extLst>
          </p:cNvPr>
          <p:cNvSpPr>
            <a:spLocks noGrp="1"/>
          </p:cNvSpPr>
          <p:nvPr>
            <p:ph idx="1"/>
          </p:nvPr>
        </p:nvSpPr>
        <p:spPr>
          <a:xfrm>
            <a:off x="838200" y="4297362"/>
            <a:ext cx="10515600" cy="2560638"/>
          </a:xfrm>
        </p:spPr>
        <p:txBody>
          <a:bodyPr/>
          <a:lstStyle/>
          <a:p>
            <a:r>
              <a:rPr lang="en-US" dirty="0">
                <a:cs typeface="Calibri"/>
              </a:rPr>
              <a:t>Training of aged care staff by TAFE, not private providers who 'tick and flick', producing low-quality graduates (again the consequence of commodification)</a:t>
            </a:r>
          </a:p>
          <a:p>
            <a:r>
              <a:rPr lang="en-US" dirty="0">
                <a:cs typeface="Calibri"/>
              </a:rPr>
              <a:t>Deeper integration with schools, community groups and services so as to improve connection and enjoyment for residents – private companies often 'skimp' on this.</a:t>
            </a:r>
          </a:p>
          <a:p>
            <a:endParaRPr lang="en-US" dirty="0"/>
          </a:p>
        </p:txBody>
      </p:sp>
      <p:pic>
        <p:nvPicPr>
          <p:cNvPr id="7170" name="Picture 2" descr="Old People's Home For 4 Year Olds : ABC iview">
            <a:extLst>
              <a:ext uri="{FF2B5EF4-FFF2-40B4-BE49-F238E27FC236}">
                <a16:creationId xmlns:a16="http://schemas.microsoft.com/office/drawing/2014/main" id="{34A4434B-07DE-5E87-526D-2A1E19D5C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128587"/>
            <a:ext cx="7219950" cy="406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BB41-E4D5-6441-EBC9-63674432CFA4}"/>
              </a:ext>
            </a:extLst>
          </p:cNvPr>
          <p:cNvSpPr>
            <a:spLocks noGrp="1"/>
          </p:cNvSpPr>
          <p:nvPr>
            <p:ph type="title"/>
          </p:nvPr>
        </p:nvSpPr>
        <p:spPr>
          <a:xfrm>
            <a:off x="838200" y="625077"/>
            <a:ext cx="10515600" cy="1325563"/>
          </a:xfrm>
        </p:spPr>
        <p:txBody>
          <a:bodyPr>
            <a:normAutofit fontScale="90000"/>
          </a:bodyPr>
          <a:lstStyle/>
          <a:p>
            <a:r>
              <a:rPr lang="en-US" dirty="0">
                <a:cs typeface="Calibri Light"/>
              </a:rPr>
              <a:t>Broader cultural </a:t>
            </a:r>
            <a:br>
              <a:rPr lang="en-US" dirty="0">
                <a:cs typeface="Calibri Light"/>
              </a:rPr>
            </a:br>
            <a:r>
              <a:rPr lang="en-US" dirty="0">
                <a:cs typeface="Calibri Light"/>
              </a:rPr>
              <a:t>considerations – </a:t>
            </a:r>
            <a:br>
              <a:rPr lang="en-US" dirty="0">
                <a:cs typeface="Calibri Light"/>
              </a:rPr>
            </a:br>
            <a:r>
              <a:rPr lang="en-US" dirty="0">
                <a:cs typeface="Calibri Light"/>
              </a:rPr>
              <a:t>the historical materialist </a:t>
            </a:r>
            <a:br>
              <a:rPr lang="en-US" dirty="0">
                <a:cs typeface="Calibri Light"/>
              </a:rPr>
            </a:br>
            <a:r>
              <a:rPr lang="en-US" dirty="0">
                <a:cs typeface="Calibri Light"/>
              </a:rPr>
              <a:t>perspective </a:t>
            </a:r>
            <a:endParaRPr lang="en-US" dirty="0"/>
          </a:p>
        </p:txBody>
      </p:sp>
      <p:sp>
        <p:nvSpPr>
          <p:cNvPr id="3" name="Content Placeholder 2">
            <a:extLst>
              <a:ext uri="{FF2B5EF4-FFF2-40B4-BE49-F238E27FC236}">
                <a16:creationId xmlns:a16="http://schemas.microsoft.com/office/drawing/2014/main" id="{E93840E8-51A8-BF96-44A0-40B94B2787D2}"/>
              </a:ext>
            </a:extLst>
          </p:cNvPr>
          <p:cNvSpPr>
            <a:spLocks noGrp="1"/>
          </p:cNvSpPr>
          <p:nvPr>
            <p:ph idx="1"/>
          </p:nvPr>
        </p:nvSpPr>
        <p:spPr>
          <a:xfrm>
            <a:off x="715963" y="2506662"/>
            <a:ext cx="10515600" cy="4351338"/>
          </a:xfrm>
        </p:spPr>
        <p:txBody>
          <a:bodyPr vert="horz" lIns="91440" tIns="45720" rIns="91440" bIns="45720" rtlCol="0" anchor="t">
            <a:normAutofit fontScale="92500" lnSpcReduction="10000"/>
          </a:bodyPr>
          <a:lstStyle/>
          <a:p>
            <a:r>
              <a:rPr lang="en-US" dirty="0">
                <a:cs typeface="Calibri"/>
              </a:rPr>
              <a:t>Destruction of high-context society where age is respected leads to the overall devaluation of age in low-context societies. Why?</a:t>
            </a:r>
          </a:p>
          <a:p>
            <a:r>
              <a:rPr lang="en-US" dirty="0">
                <a:cs typeface="Calibri"/>
              </a:rPr>
              <a:t>The dominant interests/classes value 'productive' workers ( those who can produce surplus value (profits) for capitalism). Other </a:t>
            </a:r>
            <a:r>
              <a:rPr lang="en-US" dirty="0" err="1">
                <a:cs typeface="Calibri"/>
              </a:rPr>
              <a:t>labour</a:t>
            </a:r>
            <a:r>
              <a:rPr lang="en-US" dirty="0">
                <a:cs typeface="Calibri"/>
              </a:rPr>
              <a:t> is devalued – typically that of: </a:t>
            </a:r>
          </a:p>
          <a:p>
            <a:r>
              <a:rPr lang="en-US" dirty="0">
                <a:cs typeface="Calibri"/>
              </a:rPr>
              <a:t>Domestic </a:t>
            </a:r>
            <a:r>
              <a:rPr lang="en-US" dirty="0" err="1">
                <a:cs typeface="Calibri"/>
              </a:rPr>
              <a:t>labour</a:t>
            </a:r>
            <a:endParaRPr lang="en-US" dirty="0">
              <a:cs typeface="Calibri"/>
            </a:endParaRPr>
          </a:p>
          <a:p>
            <a:r>
              <a:rPr lang="en-US" dirty="0">
                <a:cs typeface="Calibri"/>
              </a:rPr>
              <a:t>Volunteering/community work</a:t>
            </a:r>
          </a:p>
          <a:p>
            <a:r>
              <a:rPr lang="en-US" dirty="0">
                <a:cs typeface="Calibri"/>
              </a:rPr>
              <a:t>Relationship management and maintenance</a:t>
            </a:r>
          </a:p>
          <a:p>
            <a:pPr>
              <a:buFont typeface="Calibri" panose="020B0604020202020204" pitchFamily="34" charset="0"/>
              <a:buChar char="-"/>
            </a:pPr>
            <a:r>
              <a:rPr lang="en-US" dirty="0">
                <a:cs typeface="Calibri"/>
              </a:rPr>
              <a:t>And the </a:t>
            </a:r>
            <a:r>
              <a:rPr lang="en-US" i="1" dirty="0" err="1">
                <a:cs typeface="Calibri"/>
              </a:rPr>
              <a:t>labourers</a:t>
            </a:r>
            <a:r>
              <a:rPr lang="en-US" i="1" dirty="0">
                <a:cs typeface="Calibri"/>
              </a:rPr>
              <a:t> </a:t>
            </a:r>
            <a:r>
              <a:rPr lang="en-US" dirty="0">
                <a:cs typeface="Calibri"/>
              </a:rPr>
              <a:t>– typically women, the aged (past their working days), other producers of pure use-values (artists, writers, 'amateur' producers) are therefore devalued as well.</a:t>
            </a:r>
          </a:p>
          <a:p>
            <a:endParaRPr lang="en-US" dirty="0">
              <a:cs typeface="Calibri"/>
            </a:endParaRPr>
          </a:p>
        </p:txBody>
      </p:sp>
      <p:pic>
        <p:nvPicPr>
          <p:cNvPr id="8194" name="Picture 2" descr="Wise Old Woman — SoulAtPlay">
            <a:extLst>
              <a:ext uri="{FF2B5EF4-FFF2-40B4-BE49-F238E27FC236}">
                <a16:creationId xmlns:a16="http://schemas.microsoft.com/office/drawing/2014/main" id="{610FFCC7-56F1-55EC-9F5A-7F93BB635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532" y="78582"/>
            <a:ext cx="3622794" cy="241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3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C4AB-48F0-D9FE-96DE-A94A88642520}"/>
              </a:ext>
            </a:extLst>
          </p:cNvPr>
          <p:cNvSpPr>
            <a:spLocks noGrp="1"/>
          </p:cNvSpPr>
          <p:nvPr>
            <p:ph type="title"/>
          </p:nvPr>
        </p:nvSpPr>
        <p:spPr/>
        <p:txBody>
          <a:bodyPr/>
          <a:lstStyle/>
          <a:p>
            <a:r>
              <a:rPr lang="en-US">
                <a:ea typeface="Calibri Light"/>
                <a:cs typeface="Calibri Light"/>
              </a:rPr>
              <a:t>What can this approach provide us with, that other approaches cannot?</a:t>
            </a:r>
            <a:endParaRPr lang="en-US"/>
          </a:p>
        </p:txBody>
      </p:sp>
      <p:sp>
        <p:nvSpPr>
          <p:cNvPr id="3" name="Content Placeholder 2">
            <a:extLst>
              <a:ext uri="{FF2B5EF4-FFF2-40B4-BE49-F238E27FC236}">
                <a16:creationId xmlns:a16="http://schemas.microsoft.com/office/drawing/2014/main" id="{32E8F01B-1D8A-657D-03F0-BE250B0119C8}"/>
              </a:ext>
            </a:extLst>
          </p:cNvPr>
          <p:cNvSpPr>
            <a:spLocks noGrp="1"/>
          </p:cNvSpPr>
          <p:nvPr>
            <p:ph idx="1"/>
          </p:nvPr>
        </p:nvSpPr>
        <p:spPr>
          <a:xfrm>
            <a:off x="927100" y="5089525"/>
            <a:ext cx="10515600" cy="1531938"/>
          </a:xfrm>
        </p:spPr>
        <p:txBody>
          <a:bodyPr vert="horz" lIns="91440" tIns="45720" rIns="91440" bIns="45720" rtlCol="0" anchor="t">
            <a:normAutofit/>
          </a:bodyPr>
          <a:lstStyle/>
          <a:p>
            <a:pPr marL="514350" indent="-514350">
              <a:buAutoNum type="arabicPeriod"/>
            </a:pPr>
            <a:r>
              <a:rPr lang="en-US">
                <a:ea typeface="Calibri"/>
                <a:cs typeface="Calibri"/>
              </a:rPr>
              <a:t>The use value/exchange value lens</a:t>
            </a:r>
          </a:p>
          <a:p>
            <a:pPr marL="514350" indent="-514350">
              <a:buAutoNum type="arabicPeriod"/>
            </a:pPr>
            <a:r>
              <a:rPr lang="en-US">
                <a:ea typeface="Calibri"/>
                <a:cs typeface="Calibri"/>
              </a:rPr>
              <a:t>A 'long view of history' approach to see the current Australian situation in context</a:t>
            </a:r>
          </a:p>
        </p:txBody>
      </p:sp>
      <p:pic>
        <p:nvPicPr>
          <p:cNvPr id="1026" name="Picture 2" descr="KARL MARX/ USE-VALUE VS EXCHANGE- VALUE - YouTube">
            <a:extLst>
              <a:ext uri="{FF2B5EF4-FFF2-40B4-BE49-F238E27FC236}">
                <a16:creationId xmlns:a16="http://schemas.microsoft.com/office/drawing/2014/main" id="{41A40C0D-E23F-4C0F-4465-7AB507D17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4" y="1690688"/>
            <a:ext cx="5762625" cy="324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8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5C09-2A61-D300-3B67-4F9FFE59B2E0}"/>
              </a:ext>
            </a:extLst>
          </p:cNvPr>
          <p:cNvSpPr>
            <a:spLocks noGrp="1"/>
          </p:cNvSpPr>
          <p:nvPr>
            <p:ph type="title"/>
          </p:nvPr>
        </p:nvSpPr>
        <p:spPr>
          <a:xfrm>
            <a:off x="838200" y="0"/>
            <a:ext cx="10515600" cy="1325563"/>
          </a:xfrm>
        </p:spPr>
        <p:txBody>
          <a:bodyPr/>
          <a:lstStyle/>
          <a:p>
            <a:r>
              <a:rPr lang="en-US" dirty="0">
                <a:cs typeface="Calibri Light"/>
              </a:rPr>
              <a:t>'on the scrap-heap'</a:t>
            </a:r>
            <a:endParaRPr lang="en-US" dirty="0"/>
          </a:p>
        </p:txBody>
      </p:sp>
      <p:sp>
        <p:nvSpPr>
          <p:cNvPr id="3" name="Content Placeholder 2">
            <a:extLst>
              <a:ext uri="{FF2B5EF4-FFF2-40B4-BE49-F238E27FC236}">
                <a16:creationId xmlns:a16="http://schemas.microsoft.com/office/drawing/2014/main" id="{9A8E21D7-FA47-AEA5-D506-94497FEA3959}"/>
              </a:ext>
            </a:extLst>
          </p:cNvPr>
          <p:cNvSpPr>
            <a:spLocks noGrp="1"/>
          </p:cNvSpPr>
          <p:nvPr>
            <p:ph idx="1"/>
          </p:nvPr>
        </p:nvSpPr>
        <p:spPr>
          <a:xfrm>
            <a:off x="609600" y="4340225"/>
            <a:ext cx="10515600" cy="2274888"/>
          </a:xfrm>
        </p:spPr>
        <p:txBody>
          <a:bodyPr>
            <a:normAutofit/>
          </a:bodyPr>
          <a:lstStyle/>
          <a:p>
            <a:r>
              <a:rPr lang="en-US" dirty="0"/>
              <a:t>Solution?</a:t>
            </a:r>
          </a:p>
          <a:p>
            <a:r>
              <a:rPr lang="en-US" dirty="0"/>
              <a:t>If we had an economy </a:t>
            </a:r>
            <a:r>
              <a:rPr lang="en-US" b="1" i="1" dirty="0"/>
              <a:t>not </a:t>
            </a:r>
            <a:r>
              <a:rPr lang="en-US" dirty="0"/>
              <a:t>driven by profit, then, over time, non-profitable work (‘unproductive’ (Marx)) would become valued. Caring </a:t>
            </a:r>
            <a:r>
              <a:rPr lang="en-US" dirty="0" err="1"/>
              <a:t>labour</a:t>
            </a:r>
            <a:r>
              <a:rPr lang="en-US" dirty="0"/>
              <a:t>, older </a:t>
            </a:r>
            <a:r>
              <a:rPr lang="en-US" dirty="0" err="1"/>
              <a:t>labour</a:t>
            </a:r>
            <a:r>
              <a:rPr lang="en-US" dirty="0"/>
              <a:t>, and volunteer </a:t>
            </a:r>
            <a:r>
              <a:rPr lang="en-US" dirty="0" err="1"/>
              <a:t>labour</a:t>
            </a:r>
            <a:r>
              <a:rPr lang="en-US" dirty="0"/>
              <a:t> would steadily become seen for what it is: as central and essential to the ‘social fabric’.</a:t>
            </a:r>
          </a:p>
          <a:p>
            <a:endParaRPr lang="en-US" dirty="0"/>
          </a:p>
        </p:txBody>
      </p:sp>
      <p:pic>
        <p:nvPicPr>
          <p:cNvPr id="9218" name="Picture 2" descr="Employers lose their age-old excuse | Discrimination at work | The Guardian">
            <a:extLst>
              <a:ext uri="{FF2B5EF4-FFF2-40B4-BE49-F238E27FC236}">
                <a16:creationId xmlns:a16="http://schemas.microsoft.com/office/drawing/2014/main" id="{56F8B89A-48F9-863C-72D2-F42C4A549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1080294"/>
            <a:ext cx="5842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2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2BCF-4B79-7C0F-8D16-B351985C27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AF8CF9-B697-05C4-C62F-4EF99B381E27}"/>
              </a:ext>
            </a:extLst>
          </p:cNvPr>
          <p:cNvSpPr>
            <a:spLocks noGrp="1"/>
          </p:cNvSpPr>
          <p:nvPr>
            <p:ph idx="1"/>
          </p:nvPr>
        </p:nvSpPr>
        <p:spPr>
          <a:xfrm>
            <a:off x="666750" y="3865563"/>
            <a:ext cx="10515600" cy="4351338"/>
          </a:xfrm>
        </p:spPr>
        <p:txBody>
          <a:bodyPr/>
          <a:lstStyle/>
          <a:p>
            <a:r>
              <a:rPr lang="en-US" dirty="0"/>
              <a:t>With more local, community-driven production (including for the care of older people), older people would return as pivotal figures in society, valued for their knowledge and experience.</a:t>
            </a:r>
          </a:p>
          <a:p>
            <a:r>
              <a:rPr lang="en-US" dirty="0"/>
              <a:t>Retirement – the sudden stopping of ‘work’ – would become a thing of the past as older people would then continue to actively contribute to important social objectives. The boundaries between ‘work’ and ‘leisure’ would become blurred for ALL.</a:t>
            </a:r>
          </a:p>
          <a:p>
            <a:endParaRPr lang="en-US" dirty="0"/>
          </a:p>
        </p:txBody>
      </p:sp>
      <p:pic>
        <p:nvPicPr>
          <p:cNvPr id="10242" name="Picture 2" descr="The pros and cons of working into your 90s | CNN">
            <a:extLst>
              <a:ext uri="{FF2B5EF4-FFF2-40B4-BE49-F238E27FC236}">
                <a16:creationId xmlns:a16="http://schemas.microsoft.com/office/drawing/2014/main" id="{3CBC3C31-B45F-135A-2A40-43A77A68A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9" y="57150"/>
            <a:ext cx="5591382" cy="372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8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06EB-9461-091C-7410-20FC1186CD5F}"/>
              </a:ext>
            </a:extLst>
          </p:cNvPr>
          <p:cNvSpPr>
            <a:spLocks noGrp="1"/>
          </p:cNvSpPr>
          <p:nvPr>
            <p:ph type="title"/>
          </p:nvPr>
        </p:nvSpPr>
        <p:spPr>
          <a:xfrm>
            <a:off x="838200" y="2675731"/>
            <a:ext cx="10515600" cy="1325563"/>
          </a:xfrm>
        </p:spPr>
        <p:txBody>
          <a:bodyPr>
            <a:normAutofit fontScale="90000"/>
          </a:bodyPr>
          <a:lstStyle/>
          <a:p>
            <a:r>
              <a:rPr lang="en-US" dirty="0"/>
              <a:t> - but all this requires that we see the </a:t>
            </a:r>
            <a:r>
              <a:rPr lang="en-US" i="1" dirty="0"/>
              <a:t>material</a:t>
            </a:r>
            <a:r>
              <a:rPr lang="en-US" dirty="0"/>
              <a:t> roots of this historical, economic, psychological, and cultural phenomenon... And this requires....</a:t>
            </a:r>
          </a:p>
        </p:txBody>
      </p:sp>
      <p:sp>
        <p:nvSpPr>
          <p:cNvPr id="3" name="Content Placeholder 2">
            <a:extLst>
              <a:ext uri="{FF2B5EF4-FFF2-40B4-BE49-F238E27FC236}">
                <a16:creationId xmlns:a16="http://schemas.microsoft.com/office/drawing/2014/main" id="{856245C9-0623-5027-86D0-55071470A71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1953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3A72-9972-091A-7149-8842E37BD483}"/>
              </a:ext>
            </a:extLst>
          </p:cNvPr>
          <p:cNvSpPr>
            <a:spLocks noGrp="1"/>
          </p:cNvSpPr>
          <p:nvPr>
            <p:ph type="title"/>
          </p:nvPr>
        </p:nvSpPr>
        <p:spPr>
          <a:xfrm>
            <a:off x="3035878" y="5532437"/>
            <a:ext cx="10515600" cy="1325563"/>
          </a:xfrm>
        </p:spPr>
        <p:txBody>
          <a:bodyPr/>
          <a:lstStyle/>
          <a:p>
            <a:r>
              <a:rPr lang="en-US" dirty="0"/>
              <a:t>Historical Materialism!</a:t>
            </a:r>
          </a:p>
        </p:txBody>
      </p:sp>
      <p:pic>
        <p:nvPicPr>
          <p:cNvPr id="11266" name="Picture 2" descr="What is Historical Materialism? | Spirit of Contradiction">
            <a:extLst>
              <a:ext uri="{FF2B5EF4-FFF2-40B4-BE49-F238E27FC236}">
                <a16:creationId xmlns:a16="http://schemas.microsoft.com/office/drawing/2014/main" id="{ED766F3A-C0A9-F49F-C2B0-B8798E1C9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78" y="252412"/>
            <a:ext cx="3772910" cy="53643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537F63EC-A3D4-2D76-A0B5-60CF447F0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369" y="252411"/>
            <a:ext cx="6174617" cy="536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5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7680-C89A-55D7-9AB3-8716F637F93E}"/>
              </a:ext>
            </a:extLst>
          </p:cNvPr>
          <p:cNvSpPr>
            <a:spLocks noGrp="1"/>
          </p:cNvSpPr>
          <p:nvPr>
            <p:ph type="title"/>
          </p:nvPr>
        </p:nvSpPr>
        <p:spPr>
          <a:xfrm>
            <a:off x="952500" y="2752328"/>
            <a:ext cx="10515600" cy="1353344"/>
          </a:xfrm>
        </p:spPr>
        <p:txBody>
          <a:bodyPr>
            <a:normAutofit fontScale="90000"/>
          </a:bodyPr>
          <a:lstStyle/>
          <a:p>
            <a:r>
              <a:rPr lang="en-US" dirty="0"/>
              <a:t>- In this case using its concepts of </a:t>
            </a:r>
            <a:br>
              <a:rPr lang="en-US" dirty="0"/>
            </a:br>
            <a:br>
              <a:rPr lang="en-US" dirty="0"/>
            </a:br>
            <a:r>
              <a:rPr lang="en-US" dirty="0"/>
              <a:t>1. Use value/exchange value and </a:t>
            </a:r>
            <a:br>
              <a:rPr lang="en-US" dirty="0"/>
            </a:br>
            <a:br>
              <a:rPr lang="en-US" dirty="0"/>
            </a:br>
            <a:r>
              <a:rPr lang="en-US" dirty="0"/>
              <a:t>2. A long, historical, material view of societies to ‘throw new light’ on aged care.</a:t>
            </a:r>
            <a:br>
              <a:rPr lang="en-US" dirty="0"/>
            </a:br>
            <a:br>
              <a:rPr lang="en-US" dirty="0"/>
            </a:br>
            <a:br>
              <a:rPr lang="en-US" dirty="0"/>
            </a:br>
            <a:br>
              <a:rPr lang="en-US" dirty="0"/>
            </a:br>
            <a:r>
              <a:rPr lang="en-US" dirty="0"/>
              <a:t>... but there are many more such tools where they came from......</a:t>
            </a:r>
            <a:br>
              <a:rPr lang="en-US" dirty="0"/>
            </a:br>
            <a:r>
              <a:rPr lang="en-US" dirty="0"/>
              <a:t>I encourage you to explore them further......</a:t>
            </a:r>
          </a:p>
        </p:txBody>
      </p:sp>
    </p:spTree>
    <p:extLst>
      <p:ext uri="{BB962C8B-B14F-4D97-AF65-F5344CB8AC3E}">
        <p14:creationId xmlns:p14="http://schemas.microsoft.com/office/powerpoint/2010/main" val="394141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E2BD-7C0B-4582-A641-5A8C35EA615A}"/>
              </a:ext>
            </a:extLst>
          </p:cNvPr>
          <p:cNvSpPr>
            <a:spLocks noGrp="1"/>
          </p:cNvSpPr>
          <p:nvPr>
            <p:ph type="title"/>
          </p:nvPr>
        </p:nvSpPr>
        <p:spPr>
          <a:xfrm>
            <a:off x="-2457450" y="0"/>
            <a:ext cx="13565636" cy="1652811"/>
          </a:xfrm>
        </p:spPr>
        <p:txBody>
          <a:bodyPr/>
          <a:lstStyle/>
          <a:p>
            <a:endParaRPr lang="en-US" dirty="0"/>
          </a:p>
        </p:txBody>
      </p:sp>
      <p:pic>
        <p:nvPicPr>
          <p:cNvPr id="12290" name="Picture 2" descr="A Companion to Marx's Capital">
            <a:extLst>
              <a:ext uri="{FF2B5EF4-FFF2-40B4-BE49-F238E27FC236}">
                <a16:creationId xmlns:a16="http://schemas.microsoft.com/office/drawing/2014/main" id="{DD6FD3E5-4DA2-10B7-040E-8A72F558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3874"/>
            <a:ext cx="5062538" cy="655344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Why Marx Was Right eBook : Eagleton, Terry: Amazon.com.au: Kindle Store">
            <a:extLst>
              <a:ext uri="{FF2B5EF4-FFF2-40B4-BE49-F238E27FC236}">
                <a16:creationId xmlns:a16="http://schemas.microsoft.com/office/drawing/2014/main" id="{690ED2BF-271E-3225-A6DA-0807EC4166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2213" y="697034"/>
            <a:ext cx="3697932" cy="563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27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D3F2-F870-A460-EE12-BCEF098F2D3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6DE00DF-3B36-EEDC-7D62-A5A0AEE48198}"/>
              </a:ext>
            </a:extLst>
          </p:cNvPr>
          <p:cNvPicPr>
            <a:picLocks noGrp="1" noChangeAspect="1"/>
          </p:cNvPicPr>
          <p:nvPr>
            <p:ph idx="1"/>
          </p:nvPr>
        </p:nvPicPr>
        <p:blipFill>
          <a:blip r:embed="rId2"/>
          <a:stretch>
            <a:fillRect/>
          </a:stretch>
        </p:blipFill>
        <p:spPr>
          <a:xfrm>
            <a:off x="838200" y="-1091212"/>
            <a:ext cx="10515600" cy="3923909"/>
          </a:xfrm>
          <a:prstGeom prst="rect">
            <a:avLst/>
          </a:prstGeom>
        </p:spPr>
      </p:pic>
      <p:pic>
        <p:nvPicPr>
          <p:cNvPr id="5" name="Picture 4">
            <a:extLst>
              <a:ext uri="{FF2B5EF4-FFF2-40B4-BE49-F238E27FC236}">
                <a16:creationId xmlns:a16="http://schemas.microsoft.com/office/drawing/2014/main" id="{E047A8F4-0ED7-4538-CA3F-C6651CEB473D}"/>
              </a:ext>
            </a:extLst>
          </p:cNvPr>
          <p:cNvPicPr>
            <a:picLocks noChangeAspect="1"/>
          </p:cNvPicPr>
          <p:nvPr/>
        </p:nvPicPr>
        <p:blipFill>
          <a:blip r:embed="rId3"/>
          <a:stretch>
            <a:fillRect/>
          </a:stretch>
        </p:blipFill>
        <p:spPr>
          <a:xfrm>
            <a:off x="2852537" y="2018317"/>
            <a:ext cx="6486925" cy="4839683"/>
          </a:xfrm>
          <a:prstGeom prst="rect">
            <a:avLst/>
          </a:prstGeom>
        </p:spPr>
      </p:pic>
    </p:spTree>
    <p:extLst>
      <p:ext uri="{BB962C8B-B14F-4D97-AF65-F5344CB8AC3E}">
        <p14:creationId xmlns:p14="http://schemas.microsoft.com/office/powerpoint/2010/main" val="414881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hands">
            <a:extLst>
              <a:ext uri="{FF2B5EF4-FFF2-40B4-BE49-F238E27FC236}">
                <a16:creationId xmlns:a16="http://schemas.microsoft.com/office/drawing/2014/main" id="{33B3BFE2-8AA7-C0BE-1C75-5F8701616951}"/>
              </a:ext>
            </a:extLst>
          </p:cNvPr>
          <p:cNvPicPr>
            <a:picLocks noChangeAspect="1"/>
          </p:cNvPicPr>
          <p:nvPr/>
        </p:nvPicPr>
        <p:blipFill rotWithShape="1">
          <a:blip r:embed="rId2"/>
          <a:srcRect t="9091" r="23694" b="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2DCE6-D200-BB95-583A-9829DB8B87B0}"/>
              </a:ext>
            </a:extLst>
          </p:cNvPr>
          <p:cNvSpPr>
            <a:spLocks noGrp="1"/>
          </p:cNvSpPr>
          <p:nvPr>
            <p:ph type="title"/>
          </p:nvPr>
        </p:nvSpPr>
        <p:spPr>
          <a:xfrm>
            <a:off x="435309" y="0"/>
            <a:ext cx="4023360" cy="3204134"/>
          </a:xfrm>
        </p:spPr>
        <p:txBody>
          <a:bodyPr vert="horz" lIns="91440" tIns="45720" rIns="91440" bIns="45720" rtlCol="0" anchor="b">
            <a:normAutofit/>
          </a:bodyPr>
          <a:lstStyle/>
          <a:p>
            <a:r>
              <a:rPr lang="en-US" sz="4800" dirty="0"/>
              <a:t>Aged care -  a Marxian approach</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952FFB7-02E1-F180-7948-931C62DF7B97}"/>
              </a:ext>
            </a:extLst>
          </p:cNvPr>
          <p:cNvSpPr txBox="1"/>
          <p:nvPr/>
        </p:nvSpPr>
        <p:spPr>
          <a:xfrm>
            <a:off x="2852791" y="4546920"/>
            <a:ext cx="3200400" cy="2308324"/>
          </a:xfrm>
          <a:prstGeom prst="rect">
            <a:avLst/>
          </a:prstGeom>
          <a:noFill/>
        </p:spPr>
        <p:txBody>
          <a:bodyPr wrap="square" rtlCol="0">
            <a:spAutoFit/>
          </a:bodyPr>
          <a:lstStyle/>
          <a:p>
            <a:r>
              <a:rPr lang="en-US" sz="4800" dirty="0"/>
              <a:t>Thank you for your attention!!</a:t>
            </a:r>
          </a:p>
        </p:txBody>
      </p:sp>
    </p:spTree>
    <p:extLst>
      <p:ext uri="{BB962C8B-B14F-4D97-AF65-F5344CB8AC3E}">
        <p14:creationId xmlns:p14="http://schemas.microsoft.com/office/powerpoint/2010/main" val="23324422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6C5A-700C-FD0B-85FB-229D2321AFB4}"/>
              </a:ext>
            </a:extLst>
          </p:cNvPr>
          <p:cNvSpPr>
            <a:spLocks noGrp="1"/>
          </p:cNvSpPr>
          <p:nvPr>
            <p:ph type="title"/>
          </p:nvPr>
        </p:nvSpPr>
        <p:spPr/>
        <p:txBody>
          <a:bodyPr/>
          <a:lstStyle/>
          <a:p>
            <a:r>
              <a:rPr lang="en-US">
                <a:ea typeface="+mj-lt"/>
                <a:cs typeface="+mj-lt"/>
              </a:rPr>
              <a:t>The use value/exchange value lens</a:t>
            </a:r>
            <a:endParaRPr lang="en-US"/>
          </a:p>
        </p:txBody>
      </p:sp>
      <p:sp>
        <p:nvSpPr>
          <p:cNvPr id="3" name="Content Placeholder 2">
            <a:extLst>
              <a:ext uri="{FF2B5EF4-FFF2-40B4-BE49-F238E27FC236}">
                <a16:creationId xmlns:a16="http://schemas.microsoft.com/office/drawing/2014/main" id="{E0F549D7-7955-3BF1-1E70-2F54BFE903A0}"/>
              </a:ext>
            </a:extLst>
          </p:cNvPr>
          <p:cNvSpPr>
            <a:spLocks noGrp="1"/>
          </p:cNvSpPr>
          <p:nvPr>
            <p:ph idx="1"/>
          </p:nvPr>
        </p:nvSpPr>
        <p:spPr/>
        <p:txBody>
          <a:bodyPr vert="horz" lIns="91440" tIns="45720" rIns="91440" bIns="45720" rtlCol="0" anchor="t">
            <a:normAutofit/>
          </a:bodyPr>
          <a:lstStyle/>
          <a:p>
            <a:r>
              <a:rPr lang="en-US" dirty="0">
                <a:ea typeface="Calibri"/>
                <a:cs typeface="Calibri"/>
              </a:rPr>
              <a:t>A basic distinction in Marxian thinking is between the production of </a:t>
            </a:r>
            <a:r>
              <a:rPr lang="en-US" i="1" dirty="0">
                <a:ea typeface="Calibri"/>
                <a:cs typeface="Calibri"/>
              </a:rPr>
              <a:t>use values</a:t>
            </a:r>
            <a:r>
              <a:rPr lang="en-US" dirty="0">
                <a:ea typeface="Calibri"/>
                <a:cs typeface="Calibri"/>
              </a:rPr>
              <a:t> and the production of </a:t>
            </a:r>
            <a:r>
              <a:rPr lang="en-US" i="1" dirty="0">
                <a:ea typeface="Calibri"/>
                <a:cs typeface="Calibri"/>
              </a:rPr>
              <a:t>exchange values</a:t>
            </a:r>
            <a:r>
              <a:rPr lang="en-US" dirty="0">
                <a:ea typeface="Calibri"/>
                <a:cs typeface="Calibri"/>
              </a:rPr>
              <a:t>.</a:t>
            </a:r>
          </a:p>
          <a:p>
            <a:r>
              <a:rPr lang="en-US" dirty="0">
                <a:ea typeface="Calibri"/>
                <a:cs typeface="Calibri"/>
              </a:rPr>
              <a:t>What sort of things do we produce for </a:t>
            </a:r>
            <a:r>
              <a:rPr lang="en-US" i="1" dirty="0">
                <a:ea typeface="Calibri"/>
                <a:cs typeface="Calibri"/>
              </a:rPr>
              <a:t>use</a:t>
            </a:r>
            <a:r>
              <a:rPr lang="en-US" dirty="0">
                <a:ea typeface="Calibri"/>
                <a:cs typeface="Calibri"/>
              </a:rPr>
              <a:t>?</a:t>
            </a:r>
          </a:p>
          <a:p>
            <a:r>
              <a:rPr lang="en-US" dirty="0">
                <a:ea typeface="Calibri"/>
                <a:cs typeface="Calibri"/>
              </a:rPr>
              <a:t>What sort of things for </a:t>
            </a:r>
            <a:r>
              <a:rPr lang="en-US" i="1" dirty="0">
                <a:ea typeface="Calibri"/>
                <a:cs typeface="Calibri"/>
              </a:rPr>
              <a:t>exchange</a:t>
            </a:r>
            <a:r>
              <a:rPr lang="en-US" dirty="0">
                <a:ea typeface="Calibri"/>
                <a:cs typeface="Calibri"/>
              </a:rPr>
              <a:t>?</a:t>
            </a:r>
          </a:p>
          <a:p>
            <a:r>
              <a:rPr lang="en-US" dirty="0">
                <a:ea typeface="Calibri"/>
                <a:cs typeface="Calibri"/>
              </a:rPr>
              <a:t>What did, or do, different societies do? Think of various societies across the ages, and what things they might have produced for use, and for exchange.</a:t>
            </a:r>
          </a:p>
          <a:p>
            <a:r>
              <a:rPr lang="en-US" dirty="0">
                <a:ea typeface="Calibri"/>
                <a:cs typeface="Calibri"/>
              </a:rPr>
              <a:t>What is the overwhelmingly dominant tendency within capitalism?</a:t>
            </a:r>
          </a:p>
          <a:p>
            <a:r>
              <a:rPr lang="en-US" dirty="0">
                <a:ea typeface="Calibri"/>
                <a:cs typeface="Calibri"/>
              </a:rPr>
              <a:t>( - and </a:t>
            </a:r>
            <a:r>
              <a:rPr lang="en-US" dirty="0" err="1">
                <a:ea typeface="Calibri"/>
                <a:cs typeface="Calibri"/>
              </a:rPr>
              <a:t>pssst</a:t>
            </a:r>
            <a:r>
              <a:rPr lang="en-US" dirty="0">
                <a:ea typeface="Calibri"/>
                <a:cs typeface="Calibri"/>
              </a:rPr>
              <a:t>!.... when does capitalism begin?)</a:t>
            </a:r>
          </a:p>
        </p:txBody>
      </p:sp>
    </p:spTree>
    <p:extLst>
      <p:ext uri="{BB962C8B-B14F-4D97-AF65-F5344CB8AC3E}">
        <p14:creationId xmlns:p14="http://schemas.microsoft.com/office/powerpoint/2010/main" val="74672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7395-F265-A90D-8A0D-BB4F16D031D6}"/>
              </a:ext>
            </a:extLst>
          </p:cNvPr>
          <p:cNvSpPr>
            <a:spLocks noGrp="1"/>
          </p:cNvSpPr>
          <p:nvPr>
            <p:ph type="title"/>
          </p:nvPr>
        </p:nvSpPr>
        <p:spPr/>
        <p:txBody>
          <a:bodyPr/>
          <a:lstStyle/>
          <a:p>
            <a:r>
              <a:rPr lang="en-US">
                <a:ea typeface="Calibri Light"/>
                <a:cs typeface="Calibri Light"/>
              </a:rPr>
              <a:t>Why does this matter...??</a:t>
            </a:r>
            <a:endParaRPr lang="en-US"/>
          </a:p>
        </p:txBody>
      </p:sp>
      <p:sp>
        <p:nvSpPr>
          <p:cNvPr id="3" name="Content Placeholder 2">
            <a:extLst>
              <a:ext uri="{FF2B5EF4-FFF2-40B4-BE49-F238E27FC236}">
                <a16:creationId xmlns:a16="http://schemas.microsoft.com/office/drawing/2014/main" id="{1461AB06-8917-4D5A-65DC-893B7CE6E7D1}"/>
              </a:ext>
            </a:extLst>
          </p:cNvPr>
          <p:cNvSpPr>
            <a:spLocks noGrp="1"/>
          </p:cNvSpPr>
          <p:nvPr>
            <p:ph idx="1"/>
          </p:nvPr>
        </p:nvSpPr>
        <p:spPr>
          <a:xfrm>
            <a:off x="952500" y="4317206"/>
            <a:ext cx="10515600" cy="4351338"/>
          </a:xfrm>
        </p:spPr>
        <p:txBody>
          <a:bodyPr vert="horz" lIns="91440" tIns="45720" rIns="91440" bIns="45720" rtlCol="0" anchor="t">
            <a:normAutofit/>
          </a:bodyPr>
          <a:lstStyle/>
          <a:p>
            <a:r>
              <a:rPr lang="en-US" dirty="0">
                <a:ea typeface="Calibri"/>
                <a:cs typeface="Calibri"/>
              </a:rPr>
              <a:t>Well, it leads to markets... which have enormous effects on human societies.... positive and negative.</a:t>
            </a:r>
          </a:p>
          <a:p>
            <a:r>
              <a:rPr lang="en-US" dirty="0">
                <a:ea typeface="Calibri"/>
                <a:cs typeface="Calibri"/>
              </a:rPr>
              <a:t>Use value production</a:t>
            </a:r>
          </a:p>
          <a:p>
            <a:r>
              <a:rPr lang="en-US" dirty="0">
                <a:ea typeface="Calibri"/>
                <a:cs typeface="Calibri"/>
              </a:rPr>
              <a:t>Commodity - Commodity (C - C) (barter)</a:t>
            </a:r>
          </a:p>
          <a:p>
            <a:r>
              <a:rPr lang="en-US" dirty="0">
                <a:ea typeface="+mn-lt"/>
                <a:cs typeface="+mn-lt"/>
              </a:rPr>
              <a:t>Commodity – Money - Commodity (C – M - C) (money appears)</a:t>
            </a:r>
            <a:endParaRPr lang="en-US" dirty="0">
              <a:ea typeface="Calibri"/>
              <a:cs typeface="Calibri"/>
            </a:endParaRPr>
          </a:p>
          <a:p>
            <a:endParaRPr lang="en-US" dirty="0">
              <a:ea typeface="Calibri"/>
              <a:cs typeface="Calibri"/>
            </a:endParaRPr>
          </a:p>
          <a:p>
            <a:endParaRPr lang="en-US" dirty="0">
              <a:ea typeface="Calibri"/>
              <a:cs typeface="Calibri"/>
            </a:endParaRPr>
          </a:p>
        </p:txBody>
      </p:sp>
      <p:pic>
        <p:nvPicPr>
          <p:cNvPr id="3074" name="Picture 2" descr="Under Capitalism, There's No Such Thing as a “Fair Day's Wage for a Fair  Day's Work”">
            <a:extLst>
              <a:ext uri="{FF2B5EF4-FFF2-40B4-BE49-F238E27FC236}">
                <a16:creationId xmlns:a16="http://schemas.microsoft.com/office/drawing/2014/main" id="{1436E183-F552-6115-A802-C30123A1F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7" y="1366626"/>
            <a:ext cx="6524625" cy="295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863A-3B90-FAB1-6FD7-9B677F23C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CAA35E-420A-1337-C5A0-017D3F2DCBAC}"/>
              </a:ext>
            </a:extLst>
          </p:cNvPr>
          <p:cNvSpPr>
            <a:spLocks noGrp="1"/>
          </p:cNvSpPr>
          <p:nvPr>
            <p:ph idx="1"/>
          </p:nvPr>
        </p:nvSpPr>
        <p:spPr>
          <a:xfrm>
            <a:off x="695325" y="4854575"/>
            <a:ext cx="10515600" cy="4351338"/>
          </a:xfrm>
        </p:spPr>
        <p:txBody>
          <a:bodyPr/>
          <a:lstStyle/>
          <a:p>
            <a:r>
              <a:rPr lang="en-US" dirty="0">
                <a:ea typeface="+mn-lt"/>
                <a:cs typeface="+mn-lt"/>
              </a:rPr>
              <a:t>Money – Commodity – more Money (mercantile capitalism)</a:t>
            </a:r>
          </a:p>
          <a:p>
            <a:r>
              <a:rPr lang="en-US" dirty="0">
                <a:ea typeface="+mn-lt"/>
                <a:cs typeface="+mn-lt"/>
              </a:rPr>
              <a:t>Money – Commodity (1. </a:t>
            </a:r>
            <a:r>
              <a:rPr lang="en-US" dirty="0" err="1">
                <a:ea typeface="+mn-lt"/>
                <a:cs typeface="+mn-lt"/>
              </a:rPr>
              <a:t>labour</a:t>
            </a:r>
            <a:r>
              <a:rPr lang="en-US" dirty="0">
                <a:ea typeface="+mn-lt"/>
                <a:cs typeface="+mn-lt"/>
              </a:rPr>
              <a:t> power and 2. means of production)– more Money (industrial capitalism) (1750 on)</a:t>
            </a:r>
          </a:p>
          <a:p>
            <a:r>
              <a:rPr lang="en-US" dirty="0">
                <a:ea typeface="+mn-lt"/>
                <a:cs typeface="+mn-lt"/>
              </a:rPr>
              <a:t>Money – more Money (via interest – Finance capitalism)</a:t>
            </a:r>
            <a:endParaRPr lang="en-US" dirty="0">
              <a:ea typeface="Calibri"/>
              <a:cs typeface="Calibri"/>
            </a:endParaRPr>
          </a:p>
          <a:p>
            <a:endParaRPr lang="en-US" dirty="0"/>
          </a:p>
        </p:txBody>
      </p:sp>
      <p:pic>
        <p:nvPicPr>
          <p:cNvPr id="4098" name="Picture 2" descr="Under Capitalism, There's No Such Thing as a “Fair Day's Wage for a Fair  Day's Work”">
            <a:extLst>
              <a:ext uri="{FF2B5EF4-FFF2-40B4-BE49-F238E27FC236}">
                <a16:creationId xmlns:a16="http://schemas.microsoft.com/office/drawing/2014/main" id="{A78C916E-3C4C-6660-E732-0C150F688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7975"/>
            <a:ext cx="114300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61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5" name="Rectangle 2064">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6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996367-531C-07AA-24AD-5E621226266B}"/>
              </a:ext>
            </a:extLst>
          </p:cNvPr>
          <p:cNvSpPr>
            <a:spLocks noGrp="1"/>
          </p:cNvSpPr>
          <p:nvPr>
            <p:ph type="title"/>
          </p:nvPr>
        </p:nvSpPr>
        <p:spPr>
          <a:xfrm>
            <a:off x="2126180" y="860028"/>
            <a:ext cx="4751231" cy="1333299"/>
          </a:xfrm>
        </p:spPr>
        <p:txBody>
          <a:bodyPr>
            <a:normAutofit/>
          </a:bodyPr>
          <a:lstStyle/>
          <a:p>
            <a:endParaRPr lang="en-US">
              <a:solidFill>
                <a:srgbClr val="65633A"/>
              </a:solidFill>
            </a:endParaRPr>
          </a:p>
        </p:txBody>
      </p:sp>
      <p:sp>
        <p:nvSpPr>
          <p:cNvPr id="3" name="Content Placeholder 2">
            <a:extLst>
              <a:ext uri="{FF2B5EF4-FFF2-40B4-BE49-F238E27FC236}">
                <a16:creationId xmlns:a16="http://schemas.microsoft.com/office/drawing/2014/main" id="{36491490-D53D-CD0E-7FC8-0056B6325E16}"/>
              </a:ext>
            </a:extLst>
          </p:cNvPr>
          <p:cNvSpPr>
            <a:spLocks noGrp="1"/>
          </p:cNvSpPr>
          <p:nvPr>
            <p:ph idx="1"/>
          </p:nvPr>
        </p:nvSpPr>
        <p:spPr>
          <a:xfrm>
            <a:off x="442913" y="1657351"/>
            <a:ext cx="6811372" cy="4948624"/>
          </a:xfrm>
        </p:spPr>
        <p:txBody>
          <a:bodyPr vert="horz" lIns="91440" tIns="45720" rIns="91440" bIns="45720" rtlCol="0">
            <a:normAutofit/>
          </a:bodyPr>
          <a:lstStyle/>
          <a:p>
            <a:pPr marL="0" indent="0">
              <a:buNone/>
            </a:pPr>
            <a:r>
              <a:rPr lang="en-US" sz="2000" dirty="0">
                <a:solidFill>
                  <a:srgbClr val="65633A"/>
                </a:solidFill>
                <a:ea typeface="+mn-lt"/>
                <a:cs typeface="+mn-lt"/>
              </a:rPr>
              <a:t>"The wealth of societies in which the capitalist mode of production prevails appears as an “immense collection of commodities; the individual commodity appears as its elementary form." </a:t>
            </a:r>
          </a:p>
          <a:p>
            <a:pPr marL="0" indent="0">
              <a:buNone/>
            </a:pPr>
            <a:endParaRPr lang="en-US" sz="2000" i="1" dirty="0">
              <a:solidFill>
                <a:srgbClr val="65633A"/>
              </a:solidFill>
              <a:ea typeface="+mn-lt"/>
              <a:cs typeface="+mn-lt"/>
            </a:endParaRPr>
          </a:p>
          <a:p>
            <a:pPr marL="0" indent="0">
              <a:buNone/>
            </a:pPr>
            <a:r>
              <a:rPr lang="en-US" sz="2000" i="1" dirty="0">
                <a:solidFill>
                  <a:srgbClr val="65633A"/>
                </a:solidFill>
                <a:ea typeface="+mn-lt"/>
                <a:cs typeface="+mn-lt"/>
              </a:rPr>
              <a:t>Capital Volume 1</a:t>
            </a:r>
            <a:r>
              <a:rPr lang="en-US" sz="2000" dirty="0">
                <a:solidFill>
                  <a:srgbClr val="65633A"/>
                </a:solidFill>
                <a:ea typeface="+mn-lt"/>
                <a:cs typeface="+mn-lt"/>
              </a:rPr>
              <a:t>, Translation by Ben </a:t>
            </a:r>
            <a:r>
              <a:rPr lang="en-US" sz="2000" dirty="0" err="1">
                <a:solidFill>
                  <a:srgbClr val="65633A"/>
                </a:solidFill>
                <a:ea typeface="+mn-lt"/>
                <a:cs typeface="+mn-lt"/>
              </a:rPr>
              <a:t>Fowkes</a:t>
            </a:r>
            <a:r>
              <a:rPr lang="en-US" sz="2000" dirty="0">
                <a:solidFill>
                  <a:srgbClr val="65633A"/>
                </a:solidFill>
                <a:ea typeface="+mn-lt"/>
                <a:cs typeface="+mn-lt"/>
              </a:rPr>
              <a:t> (Marx 1867/1990, 125) </a:t>
            </a:r>
          </a:p>
          <a:p>
            <a:pPr marL="0" indent="0">
              <a:buNone/>
            </a:pPr>
            <a:endParaRPr lang="en-US" sz="2000" dirty="0">
              <a:solidFill>
                <a:srgbClr val="65633A"/>
              </a:solidFill>
              <a:ea typeface="Calibri" panose="020F0502020204030204"/>
              <a:cs typeface="Calibri" panose="020F0502020204030204"/>
            </a:endParaRPr>
          </a:p>
          <a:p>
            <a:pPr>
              <a:buFont typeface="Calibri" panose="020B0604020202020204" pitchFamily="34" charset="0"/>
              <a:buChar char="-"/>
            </a:pPr>
            <a:r>
              <a:rPr lang="en-US" sz="2000" dirty="0">
                <a:solidFill>
                  <a:srgbClr val="65633A"/>
                </a:solidFill>
                <a:ea typeface="Calibri" panose="020F0502020204030204"/>
                <a:cs typeface="Calibri" panose="020F0502020204030204"/>
              </a:rPr>
              <a:t>So - (nearly) everything is </a:t>
            </a:r>
            <a:r>
              <a:rPr lang="en-US" sz="2000" i="1" dirty="0">
                <a:solidFill>
                  <a:srgbClr val="65633A"/>
                </a:solidFill>
                <a:ea typeface="Calibri" panose="020F0502020204030204"/>
                <a:cs typeface="Calibri" panose="020F0502020204030204"/>
              </a:rPr>
              <a:t>commodified </a:t>
            </a:r>
            <a:r>
              <a:rPr lang="en-US" sz="2000" dirty="0">
                <a:solidFill>
                  <a:srgbClr val="65633A"/>
                </a:solidFill>
                <a:ea typeface="Calibri" panose="020F0502020204030204"/>
                <a:cs typeface="Calibri" panose="020F0502020204030204"/>
              </a:rPr>
              <a:t>– that is, it is produced not for use value,  but for exchange value </a:t>
            </a:r>
            <a:r>
              <a:rPr lang="en-US" sz="2000" i="1" dirty="0">
                <a:solidFill>
                  <a:srgbClr val="65633A"/>
                </a:solidFill>
                <a:ea typeface="Calibri" panose="020F0502020204030204"/>
                <a:cs typeface="Calibri" panose="020F0502020204030204"/>
              </a:rPr>
              <a:t>– unlike every previous society...</a:t>
            </a:r>
          </a:p>
        </p:txBody>
      </p:sp>
      <p:sp>
        <p:nvSpPr>
          <p:cNvPr id="2069" name="Rectangle 2068">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656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B47B210-2205-D9B8-C92E-008137EC9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589"/>
          <a:stretch/>
        </p:blipFill>
        <p:spPr bwMode="auto">
          <a:xfrm>
            <a:off x="7417644" y="862762"/>
            <a:ext cx="3894263" cy="52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23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20EA-8C1C-3E10-D5B0-C47D2F2A03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98207B5-27CB-859F-9960-2E8DCDC8BB63}"/>
              </a:ext>
            </a:extLst>
          </p:cNvPr>
          <p:cNvSpPr>
            <a:spLocks noGrp="1"/>
          </p:cNvSpPr>
          <p:nvPr>
            <p:ph idx="1"/>
          </p:nvPr>
        </p:nvSpPr>
        <p:spPr>
          <a:xfrm>
            <a:off x="566738" y="4211638"/>
            <a:ext cx="10515600" cy="4351338"/>
          </a:xfrm>
        </p:spPr>
        <p:txBody>
          <a:bodyPr vert="horz" lIns="91440" tIns="45720" rIns="91440" bIns="45720" rtlCol="0" anchor="t">
            <a:normAutofit/>
          </a:bodyPr>
          <a:lstStyle/>
          <a:p>
            <a:r>
              <a:rPr lang="en-US" dirty="0">
                <a:ea typeface="Calibri"/>
                <a:cs typeface="Calibri"/>
              </a:rPr>
              <a:t>So Aged Care has become commodified. What does this mean?</a:t>
            </a:r>
          </a:p>
          <a:p>
            <a:r>
              <a:rPr lang="en-US" dirty="0">
                <a:ea typeface="Calibri"/>
                <a:cs typeface="Calibri"/>
              </a:rPr>
              <a:t>In previous societies, the aged were cared for primarily in the family home. They were fed, clothed, and assisted for nothing in return – no monetary 'kickback'(reward). They often helped in the upbringing of children and advice; they were seen as a resource of historical memory and wisdom.</a:t>
            </a:r>
          </a:p>
        </p:txBody>
      </p:sp>
      <p:pic>
        <p:nvPicPr>
          <p:cNvPr id="5128" name="Picture 8">
            <a:extLst>
              <a:ext uri="{FF2B5EF4-FFF2-40B4-BE49-F238E27FC236}">
                <a16:creationId xmlns:a16="http://schemas.microsoft.com/office/drawing/2014/main" id="{F4B3BD60-7DBB-A4F1-80EB-71022892D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50813"/>
            <a:ext cx="5330826" cy="382850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622 Wise Old Sage Images, Stock Photos &amp; Vectors | Shutterstock">
            <a:extLst>
              <a:ext uri="{FF2B5EF4-FFF2-40B4-BE49-F238E27FC236}">
                <a16:creationId xmlns:a16="http://schemas.microsoft.com/office/drawing/2014/main" id="{3FE1E7C1-FB41-922F-05FB-D9579B3A05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9" b="8057"/>
          <a:stretch/>
        </p:blipFill>
        <p:spPr bwMode="auto">
          <a:xfrm>
            <a:off x="6096000" y="150813"/>
            <a:ext cx="5748338" cy="382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4901-AE0A-A139-B2D8-4A0FAAD3EE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2BB2AC-CB3D-9E6B-E2FD-947584F56408}"/>
              </a:ext>
            </a:extLst>
          </p:cNvPr>
          <p:cNvSpPr>
            <a:spLocks noGrp="1"/>
          </p:cNvSpPr>
          <p:nvPr>
            <p:ph idx="1"/>
          </p:nvPr>
        </p:nvSpPr>
        <p:spPr>
          <a:xfrm>
            <a:off x="828675" y="3983038"/>
            <a:ext cx="10515600" cy="4351338"/>
          </a:xfrm>
        </p:spPr>
        <p:txBody>
          <a:bodyPr/>
          <a:lstStyle/>
          <a:p>
            <a:r>
              <a:rPr lang="en-US" dirty="0">
                <a:ea typeface="Calibri"/>
                <a:cs typeface="Calibri"/>
              </a:rPr>
              <a:t>This was partly possibly because the producers (almost everybody – peasants) were not alienated from their means of production - i.e. not removed from their land.</a:t>
            </a:r>
          </a:p>
          <a:p>
            <a:r>
              <a:rPr lang="en-US" dirty="0">
                <a:ea typeface="Calibri"/>
                <a:cs typeface="Calibri"/>
              </a:rPr>
              <a:t>This meant they could work at home where the older people were, and the time discipline was relatively loose. They were not governed by the clock but by natural daily and seasonal cycles, so it was easier to be flexible with time and look after the elderly throughout the day.</a:t>
            </a:r>
          </a:p>
          <a:p>
            <a:endParaRPr lang="en-US" dirty="0"/>
          </a:p>
        </p:txBody>
      </p:sp>
      <p:pic>
        <p:nvPicPr>
          <p:cNvPr id="6146" name="Picture 2" descr="A Glimpse of the Peasant and Small Farmer : Via Campesina">
            <a:extLst>
              <a:ext uri="{FF2B5EF4-FFF2-40B4-BE49-F238E27FC236}">
                <a16:creationId xmlns:a16="http://schemas.microsoft.com/office/drawing/2014/main" id="{42DD1FC5-9966-E762-E297-78087D303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287" y="-201613"/>
            <a:ext cx="6553200" cy="418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7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8643-1344-06E9-F464-03473652DB77}"/>
              </a:ext>
            </a:extLst>
          </p:cNvPr>
          <p:cNvSpPr>
            <a:spLocks noGrp="1"/>
          </p:cNvSpPr>
          <p:nvPr>
            <p:ph type="title"/>
          </p:nvPr>
        </p:nvSpPr>
        <p:spPr>
          <a:xfrm>
            <a:off x="671946" y="1668483"/>
            <a:ext cx="10515600" cy="1325563"/>
          </a:xfrm>
        </p:spPr>
        <p:txBody>
          <a:bodyPr>
            <a:normAutofit fontScale="90000"/>
          </a:bodyPr>
          <a:lstStyle/>
          <a:p>
            <a:r>
              <a:rPr lang="en-US" dirty="0">
                <a:ea typeface="Calibri Light"/>
                <a:cs typeface="Calibri Light"/>
              </a:rPr>
              <a:t>This all changes with </a:t>
            </a:r>
            <a:br>
              <a:rPr lang="en-US" dirty="0">
                <a:ea typeface="Calibri Light"/>
                <a:cs typeface="Calibri Light"/>
              </a:rPr>
            </a:br>
            <a:r>
              <a:rPr lang="en-US" dirty="0">
                <a:ea typeface="Calibri Light"/>
                <a:cs typeface="Calibri Light"/>
              </a:rPr>
              <a:t>commodification </a:t>
            </a:r>
            <a:br>
              <a:rPr lang="en-US" dirty="0">
                <a:ea typeface="Calibri Light"/>
                <a:cs typeface="Calibri Light"/>
              </a:rPr>
            </a:br>
            <a:r>
              <a:rPr lang="en-US" dirty="0">
                <a:ea typeface="Calibri Light"/>
                <a:cs typeface="Calibri Light"/>
              </a:rPr>
              <a:t>and capitalism</a:t>
            </a:r>
            <a:endParaRPr lang="en-US" dirty="0"/>
          </a:p>
        </p:txBody>
      </p:sp>
      <p:sp>
        <p:nvSpPr>
          <p:cNvPr id="3" name="Content Placeholder 2">
            <a:extLst>
              <a:ext uri="{FF2B5EF4-FFF2-40B4-BE49-F238E27FC236}">
                <a16:creationId xmlns:a16="http://schemas.microsoft.com/office/drawing/2014/main" id="{A69963E2-AA5E-48E2-2CED-BBCE246F3442}"/>
              </a:ext>
            </a:extLst>
          </p:cNvPr>
          <p:cNvSpPr>
            <a:spLocks noGrp="1"/>
          </p:cNvSpPr>
          <p:nvPr>
            <p:ph idx="1"/>
          </p:nvPr>
        </p:nvSpPr>
        <p:spPr>
          <a:xfrm>
            <a:off x="398813" y="3429000"/>
            <a:ext cx="6714506" cy="4351338"/>
          </a:xfrm>
        </p:spPr>
        <p:txBody>
          <a:bodyPr vert="horz" lIns="91440" tIns="45720" rIns="91440" bIns="45720" rtlCol="0" anchor="t">
            <a:normAutofit/>
          </a:bodyPr>
          <a:lstStyle/>
          <a:p>
            <a:pPr marL="514350" indent="-514350">
              <a:buAutoNum type="arabicPeriod"/>
            </a:pPr>
            <a:r>
              <a:rPr lang="en-US" dirty="0">
                <a:ea typeface="Calibri"/>
                <a:cs typeface="Calibri"/>
              </a:rPr>
              <a:t>Peasants were removed from land to create industrial capitalism (not intentional, but was a consequence of the mercantile capitalism of wool) in the UK </a:t>
            </a:r>
          </a:p>
          <a:p>
            <a:pPr marL="514350" indent="-514350">
              <a:buAutoNum type="arabicPeriod"/>
            </a:pPr>
            <a:r>
              <a:rPr lang="en-US" dirty="0">
                <a:ea typeface="Calibri"/>
                <a:cs typeface="Calibri"/>
              </a:rPr>
              <a:t>They have to work at a distance from their home</a:t>
            </a:r>
          </a:p>
          <a:p>
            <a:pPr marL="0" indent="0">
              <a:buNone/>
            </a:pPr>
            <a:endParaRPr lang="en-US" dirty="0">
              <a:ea typeface="Calibri"/>
              <a:cs typeface="Calibri"/>
            </a:endParaRPr>
          </a:p>
        </p:txBody>
      </p:sp>
      <p:pic>
        <p:nvPicPr>
          <p:cNvPr id="7170" name="Picture 2" descr="No photo description available.">
            <a:extLst>
              <a:ext uri="{FF2B5EF4-FFF2-40B4-BE49-F238E27FC236}">
                <a16:creationId xmlns:a16="http://schemas.microsoft.com/office/drawing/2014/main" id="{8CE2E57C-E6CF-28EC-CD08-B7536F87A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41" r="10664" b="224"/>
          <a:stretch/>
        </p:blipFill>
        <p:spPr bwMode="auto">
          <a:xfrm>
            <a:off x="6981326" y="31152"/>
            <a:ext cx="5084006" cy="640527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0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1354</Words>
  <Application>Microsoft Macintosh PowerPoint</Application>
  <PresentationFormat>Widescreen</PresentationFormat>
  <Paragraphs>76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Aged care – a Marxian approach </vt:lpstr>
      <vt:lpstr>What can this approach provide us with, that other approaches cannot?</vt:lpstr>
      <vt:lpstr>The use value/exchange value lens</vt:lpstr>
      <vt:lpstr>Why does this matter...??</vt:lpstr>
      <vt:lpstr>PowerPoint Presentation</vt:lpstr>
      <vt:lpstr>PowerPoint Presentation</vt:lpstr>
      <vt:lpstr>PowerPoint Presentation</vt:lpstr>
      <vt:lpstr>PowerPoint Presentation</vt:lpstr>
      <vt:lpstr>This all changes with  commodification  and capitalism</vt:lpstr>
      <vt:lpstr>PowerPoint Presentation</vt:lpstr>
      <vt:lpstr>-so they have to now buy it as a commodity (in this case a service)</vt:lpstr>
      <vt:lpstr>Typical case – my in-laws: Retirement home scenario</vt:lpstr>
      <vt:lpstr>PowerPoint Presentation</vt:lpstr>
      <vt:lpstr>Nursing Home – the next step</vt:lpstr>
      <vt:lpstr>PowerPoint Presentation</vt:lpstr>
      <vt:lpstr>In short, the government helps fund the commodified care that private companies provide.</vt:lpstr>
      <vt:lpstr>An alternate model?</vt:lpstr>
      <vt:lpstr>PowerPoint Presentation</vt:lpstr>
      <vt:lpstr>Broader cultural  considerations –  the historical materialist  perspective </vt:lpstr>
      <vt:lpstr>'on the scrap-heap'</vt:lpstr>
      <vt:lpstr>PowerPoint Presentation</vt:lpstr>
      <vt:lpstr> - but all this requires that we see the material roots of this historical, economic, psychological, and cultural phenomenon... And this requires....</vt:lpstr>
      <vt:lpstr>Historical Materialism!</vt:lpstr>
      <vt:lpstr>- In this case using its concepts of   1. Use value/exchange value and   2. A long, historical, material view of societies to ‘throw new light’ on aged care.    ... but there are many more such tools where they came from...... I encourage you to explore them further......</vt:lpstr>
      <vt:lpstr>PowerPoint Presentation</vt:lpstr>
      <vt:lpstr>PowerPoint Presentation</vt:lpstr>
      <vt:lpstr>Aged care -  a Marxian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Nadine Schoen</cp:lastModifiedBy>
  <cp:revision>26</cp:revision>
  <dcterms:created xsi:type="dcterms:W3CDTF">2023-03-05T09:50:23Z</dcterms:created>
  <dcterms:modified xsi:type="dcterms:W3CDTF">2023-03-07T05:25:52Z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dccb89-6645-4547-a418-b9839adf4510_Enabled">
    <vt:lpwstr>true</vt:lpwstr>
  </property>
  <property fmtid="{D5CDD505-2E9C-101B-9397-08002B2CF9AE}" pid="3" name="MSIP_Label_cadccb89-6645-4547-a418-b9839adf4510_SetDate">
    <vt:lpwstr>2023-03-07T05:25:52Z</vt:lpwstr>
  </property>
  <property fmtid="{D5CDD505-2E9C-101B-9397-08002B2CF9AE}" pid="4" name="MSIP_Label_cadccb89-6645-4547-a418-b9839adf4510_Method">
    <vt:lpwstr>Standard</vt:lpwstr>
  </property>
  <property fmtid="{D5CDD505-2E9C-101B-9397-08002B2CF9AE}" pid="5" name="MSIP_Label_cadccb89-6645-4547-a418-b9839adf4510_Name">
    <vt:lpwstr>official</vt:lpwstr>
  </property>
  <property fmtid="{D5CDD505-2E9C-101B-9397-08002B2CF9AE}" pid="6" name="MSIP_Label_cadccb89-6645-4547-a418-b9839adf4510_SiteId">
    <vt:lpwstr>6f40af2a-bd43-4f5f-b217-f5448356ea1e</vt:lpwstr>
  </property>
  <property fmtid="{D5CDD505-2E9C-101B-9397-08002B2CF9AE}" pid="7" name="MSIP_Label_cadccb89-6645-4547-a418-b9839adf4510_ActionId">
    <vt:lpwstr>e64c7c25-6f06-44c4-b52f-5daeaf72fc53</vt:lpwstr>
  </property>
  <property fmtid="{D5CDD505-2E9C-101B-9397-08002B2CF9AE}" pid="8" name="MSIP_Label_cadccb89-6645-4547-a418-b9839adf451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