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64" r:id="rId3"/>
    <p:sldId id="257" r:id="rId4"/>
    <p:sldId id="258" r:id="rId5"/>
    <p:sldId id="259" r:id="rId6"/>
    <p:sldId id="261" r:id="rId7"/>
    <p:sldId id="262" r:id="rId8"/>
    <p:sldId id="263" r:id="rId9"/>
    <p:sldId id="260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6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342FE-E00B-4FAF-8F73-F722060EBA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0" y="978408"/>
            <a:ext cx="10506991" cy="2531555"/>
          </a:xfrm>
          <a:prstGeom prst="rect">
            <a:avLst/>
          </a:prstGeom>
        </p:spPr>
        <p:txBody>
          <a:bodyPr anchor="b"/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C1CCE2-4461-473E-B23C-34C8CCF04B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600" y="3602038"/>
            <a:ext cx="10506991" cy="227755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AA551A-CE2F-4E35-A714-B1F04D4B4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5C907-6594-4DFF-A32B-449C3BA96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76D75-E9DA-4660-AC52-51BA63FCB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2EFA84C-D756-4DC7-AA46-68D776F37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2274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1999A10-4355-4A13-B008-196B21ABEE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2600" y="483576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36D448-AFEA-4483-B0E4-002840525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506991" cy="17552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216234-4516-4303-8F60-A8127D89A5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192" y="3103131"/>
            <a:ext cx="10506991" cy="309294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B5D50-A474-462B-A807-DF186B1C2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F1DAF-2E2D-46ED-AA3E-3D2FE4039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2FC771-EB13-4EB5-A0A2-3968C6ABB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3B596B8-8230-4695-8D76-F06AFA815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53EBF93-5FD9-4F4E-8485-7B937145C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9052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6B4D06-C7C6-4949-8EB2-F03ED999A2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041710" y="978408"/>
            <a:ext cx="2947881" cy="512477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921B9D-8C11-4176-AF22-89F972E21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632" y="978408"/>
            <a:ext cx="7256453" cy="51247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FA9E1C-8E18-4A35-9BD8-427B1D14B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16CDB-7BB6-4DD2-A626-6DA8E569F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0403B-439E-449F-83B1-799EEC239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583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43735-A77F-440D-9448-6AE7C204D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215798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6C6EE-D55E-454B-B28C-EC73D1DB4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A2905-6D2E-4319-9521-61452AB8F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C7550-84E8-49D3-B419-6F5F327DA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D2C6B-EA5D-4D97-BC84-6C860D536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922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61B299E6-11CC-4181-86C3-528A13F1F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3922232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803473-0A64-4F9F-833B-8D64E3901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9"/>
            <a:ext cx="10515600" cy="2716769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873736-B424-40F2-B562-6DC10E5ED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00" y="4171445"/>
            <a:ext cx="10515600" cy="1918205"/>
          </a:xfrm>
        </p:spPr>
        <p:txBody>
          <a:bodyPr>
            <a:normAutofit/>
          </a:bodyPr>
          <a:lstStyle>
            <a:lvl1pPr marL="0" indent="0">
              <a:buNone/>
              <a:defRPr lang="en-US" sz="24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48851-37C0-478D-B722-D76C817DC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3E063E-66CE-4C18-91FA-D14AE052D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66D3D-FD62-470C-BC3C-A03771A32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DFF0049-0231-4557-A707-569556F0CA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3922232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57A0DB1-87C8-4BF4-B2A2-F9CA6ED05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6C29209-8A8F-48A7-8BA2-AFADA37CB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9609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166BE9C-AE7C-4C39-9694-C32D6939B9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483577"/>
            <a:ext cx="11147071" cy="2434824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ACC42C-303A-4BDF-990A-2B07967BC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99" y="978408"/>
            <a:ext cx="11147071" cy="17552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55CEF-353E-4E14-83AD-ACADDC08D9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2600" y="3103131"/>
            <a:ext cx="5418551" cy="30738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55ECEF-9654-4AC1-BF77-7BC602BBD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1120" y="3103131"/>
            <a:ext cx="5418551" cy="30738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922FC8-BC06-407B-A82B-DA62B33A1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15B701-4E1F-48AA-8A3C-ED5DD9151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BCA31-8AC7-46F5-BCAB-41D54DF83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1BA86D8-2A29-4A0E-AEA0-39B41C418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085E13E-918A-4D04-9E84-94148D7C87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6160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5E892-D975-4DD6-8583-A14DDBE8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1" y="978407"/>
            <a:ext cx="11145039" cy="1339584"/>
          </a:xfrm>
          <a:prstGeom prst="rect">
            <a:avLst/>
          </a:prstGeo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1F7700-CECC-4881-BE5C-A13CD825B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632" y="2500921"/>
            <a:ext cx="5346222" cy="823912"/>
          </a:xfrm>
        </p:spPr>
        <p:txBody>
          <a:bodyPr anchor="b">
            <a:normAutofit/>
          </a:bodyPr>
          <a:lstStyle>
            <a:lvl1pPr marL="0" indent="0">
              <a:buNone/>
              <a:defRPr lang="en-US" sz="24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A50766-520A-44C5-943E-569222B741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4632" y="3428999"/>
            <a:ext cx="5346222" cy="2760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2F7E42-976A-4239-8006-D68538D4B7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7120" y="2500921"/>
            <a:ext cx="5372551" cy="823912"/>
          </a:xfrm>
        </p:spPr>
        <p:txBody>
          <a:bodyPr anchor="b"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8CA329-951F-4391-ADC5-7EA320B778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7120" y="3428999"/>
            <a:ext cx="5372551" cy="2760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BEC22A-DA46-460C-B865-D928C20AE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B2D647-42C5-4AB7-BB71-3A4406571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4632" y="6419088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0B2B67-714C-46DA-85E5-598B4244D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9591" y="-7190"/>
            <a:ext cx="640080" cy="365125"/>
          </a:xfrm>
        </p:spPr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783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D4B6724-AB30-4E7C-BE2B-ECD94FF1B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3933311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1D4BAB-2678-4A19-A575-C47CAF144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2591509"/>
          </a:xfrm>
          <a:prstGeom prst="rect">
            <a:avLst/>
          </a:prstGeo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47C89E-0ABD-4FD2-924C-894345AD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3026CE-9CC8-403B-88B1-184D16532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B3D616-3C18-401B-A792-E75149FDF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EC6F70-D800-4067-A36A-5BBFC8018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393331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2B66CB6-8988-4FBA-8524-726765A5F2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2868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C73F84-0C6B-4EF4-9405-C38982499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CEC807-744E-4C5C-8B15-09AED3E57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FBCB19-9F4B-474C-85C1-4A645A971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954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A88B0-DD6B-449B-AE32-D3192081E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2" y="978408"/>
            <a:ext cx="4287393" cy="2450592"/>
          </a:xfrm>
          <a:prstGeom prst="rect">
            <a:avLst/>
          </a:prstGeom>
        </p:spPr>
        <p:txBody>
          <a:bodyPr anchor="b"/>
          <a:lstStyle>
            <a:lvl1pPr>
              <a:defRPr lang="en-US" sz="5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22ED6-5B69-4B3B-BF96-3A75F2107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7" y="987425"/>
            <a:ext cx="6446484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704043-D45F-440A-A15D-2718A913E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632" y="3645074"/>
            <a:ext cx="4287393" cy="2223914"/>
          </a:xfrm>
        </p:spPr>
        <p:txBody>
          <a:bodyPr/>
          <a:lstStyle>
            <a:lvl1pPr marL="0" indent="0">
              <a:buNone/>
              <a:defRPr lang="en-US" sz="24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0072DC-7326-43E7-806C-B690C439E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F89A0F-B8C6-4AA6-A9C4-4A454F422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57A616-A4F2-4FC5-88DE-B4E6BA542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885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B773D-D007-4687-BA9C-9F229829B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2" y="978407"/>
            <a:ext cx="4287393" cy="2450593"/>
          </a:xfrm>
          <a:prstGeom prst="rect">
            <a:avLst/>
          </a:prstGeom>
        </p:spPr>
        <p:txBody>
          <a:bodyPr anchor="b"/>
          <a:lstStyle>
            <a:lvl1pPr>
              <a:defRPr lang="en-US" sz="5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3A75FC-78D2-4EF5-884F-11B7BACF79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7" y="987425"/>
            <a:ext cx="644648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7CE0BB-D335-4391-A23F-194C575CAF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632" y="3645074"/>
            <a:ext cx="4287393" cy="2223914"/>
          </a:xfrm>
        </p:spPr>
        <p:txBody>
          <a:bodyPr/>
          <a:lstStyle>
            <a:lvl1pPr marL="0" indent="0">
              <a:buNone/>
              <a:defRPr lang="en-US" sz="240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701E1-B97B-4DA5-B9AD-07B7C1247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6D9CF8-F42F-4618-9F26-8BFE56487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CA2023-1ECA-4A96-BDC7-F7FA4368B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387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87A535-3CAC-46BC-B2B2-3AE83EC3A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506991" cy="2153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8EBDBD-59EC-46ED-BE79-6D37B531D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00" y="3306870"/>
            <a:ext cx="10506991" cy="2572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921F5C-FD3D-42C7-90F4-5ECE6FFCFE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4632" y="1005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81B8F32D-D8B6-4B9E-9CBF-DCAC30B7B93D}" type="datetimeFigureOut">
              <a:rPr lang="en-US" smtClean="0"/>
              <a:pPr/>
              <a:t>8/25/2021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E63D50-6D0B-4963-97B9-A32AE63235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84632" y="641908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6B5E08-CAC3-4C87-B143-5F8956AE9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89591" y="1005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08D74AC-B125-4E11-BA53-E9E383966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DC76EBE-FB9D-4054-B5D8-19E3EAFE4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5961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ikihow.com/Improve-Your-Grammar" TargetMode="External"/><Relationship Id="rId3" Type="http://schemas.openxmlformats.org/officeDocument/2006/relationships/hyperlink" Target="https://www.bbc.com/news/business-51706225" TargetMode="External"/><Relationship Id="rId7" Type="http://schemas.openxmlformats.org/officeDocument/2006/relationships/hyperlink" Target="https://www.thoughtco.com/word-class-grammar-1692608" TargetMode="External"/><Relationship Id="rId2" Type="http://schemas.openxmlformats.org/officeDocument/2006/relationships/hyperlink" Target="https://www.kff.org/coronavirus-covid-19/issue-brief/the-implications-of-covid-19-for-mental-health-and-substance-use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movus.com.au/2021/03/15/5-ways-to-improve-your-maintenance-planning-and-scheduling/" TargetMode="External"/><Relationship Id="rId5" Type="http://schemas.openxmlformats.org/officeDocument/2006/relationships/hyperlink" Target="https://www.impactplus.com/blog/5-tips-for-giving-better-feeback-to-your-sales-team" TargetMode="External"/><Relationship Id="rId4" Type="http://schemas.openxmlformats.org/officeDocument/2006/relationships/hyperlink" Target="https://www.medicalnewstoday.com/articles/global-impact-of-the-covid-19-pandemic-1-year-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08D74AC-B125-4E11-BA53-E9E383966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DC76EBE-FB9D-4054-B5D8-19E3EAFE4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2B0CFF1-78D7-4A83-A95E-71F9E38316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D148E7-1EDB-4129-A130-04858F7014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600" y="489855"/>
            <a:ext cx="11147071" cy="585126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62329" y="889074"/>
            <a:ext cx="5415395" cy="4902125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US" altLang="zh-CN" sz="6000" dirty="0">
                <a:latin typeface="Arial"/>
                <a:cs typeface="Arial"/>
              </a:rPr>
              <a:t>How has the Coronavirus pandemic affected the world today?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E1E68C9-4F6E-4640-AE06-FCA671F7D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4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324144" y="976160"/>
            <a:ext cx="5114069" cy="4902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85750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Arial"/>
                <a:cs typeface="Arial"/>
              </a:rPr>
              <a:t>Name: Mickey Mouse           </a:t>
            </a:r>
          </a:p>
          <a:p>
            <a:pPr marL="285750" indent="-285750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Arial"/>
                <a:cs typeface="Arial"/>
              </a:rPr>
              <a:t>ID: 001001001                  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Arial"/>
                <a:cs typeface="Arial"/>
              </a:rPr>
              <a:t>Course: Diploma of English Proficiency 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Arial"/>
                <a:cs typeface="Arial"/>
              </a:rPr>
              <a:t>Unit: Use highly complex grammar for accuracy in communication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Arial"/>
                <a:cs typeface="Arial"/>
              </a:rPr>
              <a:t>Lecturer: Teresa Howie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Arial"/>
                <a:cs typeface="Arial"/>
              </a:rPr>
              <a:t>Date : xx/xx/2021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en-US" altLang="zh-CN" sz="2000" dirty="0">
                <a:latin typeface="Arial"/>
                <a:cs typeface="Arial"/>
              </a:rPr>
              <a:t>      </a:t>
            </a:r>
          </a:p>
          <a:p>
            <a:endParaRPr lang="en-US" altLang="zh-CN" sz="200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DF3F0BE-4FF5-481A-9206-F765D61B5F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3088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08D74AC-B125-4E11-BA53-E9E383966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DC76EBE-FB9D-4054-B5D8-19E3EAFE4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2B0CFF1-78D7-4A83-A95E-71F9E38316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D148E7-1EDB-4129-A130-04858F7014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600" y="489855"/>
            <a:ext cx="11147071" cy="585126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0605" y="976160"/>
            <a:ext cx="5415395" cy="4902115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US" altLang="zh-CN" sz="7200" dirty="0">
                <a:latin typeface="Arial"/>
                <a:cs typeface="Arial"/>
              </a:rPr>
              <a:t>Contents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E1E68C9-4F6E-4640-AE06-FCA671F7D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4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324144" y="976160"/>
            <a:ext cx="5114069" cy="4902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en-US" altLang="zh-CN" sz="2000" dirty="0">
                <a:latin typeface="Arial"/>
                <a:cs typeface="Arial"/>
              </a:rPr>
              <a:t>Acknowledgement of Country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en-US" altLang="zh-CN" sz="2000" dirty="0">
                <a:latin typeface="Arial"/>
                <a:cs typeface="Arial"/>
              </a:rPr>
              <a:t>How COVID 19 has impacted on our world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Arial"/>
                <a:cs typeface="Arial"/>
              </a:rPr>
              <a:t>Lifestyle changes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Arial"/>
                <a:cs typeface="Arial"/>
              </a:rPr>
              <a:t>Changes to the world economy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Arial"/>
                <a:cs typeface="Arial"/>
              </a:rPr>
              <a:t>Social problems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en-US" altLang="zh-CN" sz="2000" dirty="0">
                <a:latin typeface="Arial"/>
                <a:cs typeface="Arial"/>
              </a:rPr>
              <a:t>Reflection on my grammar usage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en-US" altLang="zh-CN" sz="2000" dirty="0">
                <a:latin typeface="Arial"/>
                <a:cs typeface="Arial"/>
              </a:rPr>
              <a:t>Plans to improve my grammar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en-US" altLang="zh-CN" sz="2000" dirty="0">
                <a:latin typeface="Arial"/>
                <a:cs typeface="Arial"/>
              </a:rPr>
              <a:t>Feedback and questions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en-US" altLang="zh-CN" sz="2000" dirty="0">
                <a:latin typeface="Arial"/>
                <a:cs typeface="Arial"/>
              </a:rPr>
              <a:t>      </a:t>
            </a:r>
          </a:p>
          <a:p>
            <a:endParaRPr lang="en-US" altLang="zh-CN" sz="200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DF3F0BE-4FF5-481A-9206-F765D61B5F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3888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08D74AC-B125-4E11-BA53-E9E383966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DC76EBE-FB9D-4054-B5D8-19E3EAFE4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48FA233-30DB-4D0A-BF51-78D03F79F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92B0CFF1-78D7-4A83-A95E-71F9E38316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2DF668E-65D6-46B1-B517-9AC406EE0F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07" y="3918855"/>
            <a:ext cx="11147071" cy="2449283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5EF46357-C5D9-4B59-870D-06F53E8369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0" y="4172300"/>
            <a:ext cx="10692791" cy="20204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zh-CN" dirty="0">
                <a:latin typeface="Arial"/>
                <a:cs typeface="Arial"/>
              </a:rPr>
              <a:t>Our lifestyle has changed due to the pandemic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A0BE644-24D7-4C97-9DA9-9E5F8DE33B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600" y="671393"/>
            <a:ext cx="5283048" cy="300847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342900">
              <a:buChar char="•"/>
            </a:pPr>
            <a:r>
              <a:rPr lang="en-US" altLang="zh-CN" sz="2000" dirty="0">
                <a:latin typeface="Arial"/>
                <a:cs typeface="Arial"/>
              </a:rPr>
              <a:t>More than 166 million Covid-19 cases globally</a:t>
            </a:r>
            <a:endParaRPr lang="zh-CN" altLang="en-US" dirty="0">
              <a:latin typeface="Arial"/>
              <a:cs typeface="Arial"/>
            </a:endParaRPr>
          </a:p>
          <a:p>
            <a:pPr marL="342900" indent="-342900">
              <a:buChar char="•"/>
            </a:pPr>
            <a:r>
              <a:rPr lang="en-US" altLang="zh-CN" sz="2000" dirty="0">
                <a:latin typeface="Arial"/>
                <a:cs typeface="Arial"/>
              </a:rPr>
              <a:t>More than 3.45 million Covid-19 related deaths</a:t>
            </a:r>
          </a:p>
          <a:p>
            <a:pPr marL="342900" indent="-342900">
              <a:buChar char="•"/>
            </a:pPr>
            <a:r>
              <a:rPr lang="en-US" altLang="zh-CN" sz="2000" dirty="0">
                <a:latin typeface="Arial"/>
                <a:cs typeface="Arial"/>
              </a:rPr>
              <a:t>Social distancing, remote work and visitor order to limit gatherings </a:t>
            </a:r>
          </a:p>
          <a:p>
            <a:endParaRPr lang="en-US" altLang="zh-CN" sz="2000" dirty="0">
              <a:latin typeface="Arial"/>
              <a:cs typeface="Arial"/>
            </a:endParaRPr>
          </a:p>
          <a:p>
            <a:r>
              <a:rPr lang="en-US" altLang="zh-CN" sz="1600" dirty="0"/>
              <a:t>image source: </a:t>
            </a:r>
            <a:r>
              <a:rPr lang="en-US" altLang="zh-CN" sz="1600" dirty="0" err="1"/>
              <a:t>xxxxx</a:t>
            </a:r>
            <a:endParaRPr lang="en-US" altLang="zh-CN" sz="1600" dirty="0"/>
          </a:p>
        </p:txBody>
      </p:sp>
      <p:pic>
        <p:nvPicPr>
          <p:cNvPr id="4" name="图片 4" descr="图片包含 桌子, 电脑, 不同, 束&#10;&#10;已自动生成说明">
            <a:extLst>
              <a:ext uri="{FF2B5EF4-FFF2-40B4-BE49-F238E27FC236}">
                <a16:creationId xmlns:a16="http://schemas.microsoft.com/office/drawing/2014/main" id="{F97A0004-BDD3-4FC2-81B4-7EE5A1E638D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6776" r="-1" b="-1"/>
          <a:stretch/>
        </p:blipFill>
        <p:spPr>
          <a:xfrm>
            <a:off x="6072188" y="489856"/>
            <a:ext cx="5557483" cy="3431547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24D34B7-3E4E-4E94-805F-CDC43F6BD9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4558310-C928-4426-BFAC-68450D291D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393331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06070AA-FB9E-4C00-B577-2FCC7FA52E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0757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08D74AC-B125-4E11-BA53-E9E383966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DC76EBE-FB9D-4054-B5D8-19E3EAFE4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48FA233-30DB-4D0A-BF51-78D03F79F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92B0CFF1-78D7-4A83-A95E-71F9E38316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2DF668E-65D6-46B1-B517-9AC406EE0F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07" y="3918855"/>
            <a:ext cx="11147071" cy="2449283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B53E7A64-0B79-4BF0-AFD5-50F869139D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0" y="4172300"/>
            <a:ext cx="10692791" cy="20204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zh-CN" dirty="0">
                <a:latin typeface="Arial"/>
                <a:cs typeface="Arial"/>
              </a:rPr>
              <a:t>The pandemic has changed the world economy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F9D7229-7EA6-4D49-A2DA-B6D2D9976C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600" y="557661"/>
            <a:ext cx="5283048" cy="336119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Arial"/>
                <a:cs typeface="Arial"/>
              </a:rPr>
              <a:t>Global shares have fluctuated significantly.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Arial"/>
                <a:cs typeface="Arial"/>
              </a:rPr>
              <a:t>Many people have lost their jobs and unemployment rates have increased.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Arial"/>
                <a:cs typeface="Arial"/>
              </a:rPr>
              <a:t>The travel, hospitality and tourism industries have been severely damaged.</a:t>
            </a:r>
          </a:p>
          <a:p>
            <a:endParaRPr lang="en-US" sz="1600" dirty="0">
              <a:ea typeface="+mn-lt"/>
              <a:cs typeface="+mn-lt"/>
            </a:endParaRPr>
          </a:p>
          <a:p>
            <a:endParaRPr lang="en-US" sz="1600" dirty="0">
              <a:ea typeface="+mn-lt"/>
              <a:cs typeface="+mn-lt"/>
            </a:endParaRPr>
          </a:p>
          <a:p>
            <a:r>
              <a:rPr lang="en-US" sz="1600" dirty="0">
                <a:ea typeface="+mn-lt"/>
                <a:cs typeface="+mn-lt"/>
              </a:rPr>
              <a:t>image source: </a:t>
            </a:r>
            <a:r>
              <a:rPr lang="en-US" sz="1600" dirty="0" err="1">
                <a:ea typeface="+mn-lt"/>
                <a:cs typeface="+mn-lt"/>
              </a:rPr>
              <a:t>xxxxx</a:t>
            </a:r>
            <a:r>
              <a:rPr lang="en-US" sz="1600" dirty="0">
                <a:ea typeface="+mn-lt"/>
                <a:cs typeface="+mn-lt"/>
              </a:rPr>
              <a:t> </a:t>
            </a:r>
            <a:endParaRPr lang="en-US" altLang="zh-CN" sz="1600" dirty="0"/>
          </a:p>
        </p:txBody>
      </p:sp>
      <p:pic>
        <p:nvPicPr>
          <p:cNvPr id="4" name="图片 4" descr="图片包含 水, 大, 钟表, 游戏机&#10;&#10;已自动生成说明">
            <a:extLst>
              <a:ext uri="{FF2B5EF4-FFF2-40B4-BE49-F238E27FC236}">
                <a16:creationId xmlns:a16="http://schemas.microsoft.com/office/drawing/2014/main" id="{B2688F65-CD35-4798-8097-2319081F004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6489" r="-2" b="-2"/>
          <a:stretch/>
        </p:blipFill>
        <p:spPr>
          <a:xfrm>
            <a:off x="6096000" y="489856"/>
            <a:ext cx="5533671" cy="3443453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24D34B7-3E4E-4E94-805F-CDC43F6BD9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4558310-C928-4426-BFAC-68450D291D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393331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06070AA-FB9E-4C00-B577-2FCC7FA52E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4180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7FE5201-BB98-480C-BADB-207C8F8938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81F914-4291-4C8C-A243-2C99A9B7A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07" y="3918855"/>
            <a:ext cx="11147071" cy="2449283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5C3C5E53-BD09-46BA-AEFE-F25C7872AB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1007" y="4134848"/>
            <a:ext cx="10384741" cy="200622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zh-CN" altLang="en-US">
                <a:latin typeface="Arial"/>
                <a:cs typeface="Arial"/>
              </a:rPr>
              <a:t>Covid-19 has created many social problems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BD150E1-EB66-4E7E-A116-8A662AE6F1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1007" y="689907"/>
            <a:ext cx="4862473" cy="2955065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342900" indent="-342900">
              <a:buChar char="•"/>
            </a:pPr>
            <a:r>
              <a:rPr lang="zh-CN" altLang="en-US" dirty="0">
                <a:latin typeface="Arial"/>
                <a:cs typeface="Arial"/>
              </a:rPr>
              <a:t>Racism and physical attacks</a:t>
            </a:r>
          </a:p>
          <a:p>
            <a:pPr marL="342900" indent="-342900">
              <a:buChar char="•"/>
            </a:pPr>
            <a:r>
              <a:rPr lang="zh-CN" altLang="en-US" dirty="0">
                <a:latin typeface="Arial"/>
                <a:cs typeface="Arial"/>
              </a:rPr>
              <a:t>Mental health</a:t>
            </a:r>
          </a:p>
          <a:p>
            <a:pPr marL="342900" indent="-342900">
              <a:buChar char="•"/>
            </a:pPr>
            <a:r>
              <a:rPr lang="zh-CN" altLang="en-US" dirty="0">
                <a:latin typeface="Arial"/>
                <a:cs typeface="Arial"/>
              </a:rPr>
              <a:t>Remote learning for disadvantaged students</a:t>
            </a:r>
            <a:endParaRPr lang="en-AU" altLang="zh-CN" dirty="0">
              <a:latin typeface="Arial"/>
              <a:cs typeface="Arial"/>
            </a:endParaRPr>
          </a:p>
          <a:p>
            <a:endParaRPr lang="en-AU" altLang="zh-CN" dirty="0">
              <a:latin typeface="Arial"/>
              <a:cs typeface="Arial"/>
            </a:endParaRPr>
          </a:p>
          <a:p>
            <a:endParaRPr lang="en-AU" altLang="zh-CN" sz="1600" dirty="0">
              <a:latin typeface="Arial"/>
              <a:cs typeface="Arial"/>
            </a:endParaRPr>
          </a:p>
          <a:p>
            <a:r>
              <a:rPr lang="en-AU" altLang="zh-CN" sz="1600" dirty="0">
                <a:latin typeface="Arial"/>
                <a:cs typeface="Arial"/>
              </a:rPr>
              <a:t>image source: </a:t>
            </a:r>
            <a:r>
              <a:rPr lang="en-AU" altLang="zh-CN" sz="1600" dirty="0" err="1">
                <a:latin typeface="Arial"/>
                <a:cs typeface="Arial"/>
              </a:rPr>
              <a:t>xxxxx</a:t>
            </a:r>
            <a:endParaRPr lang="zh-CN" altLang="en-US" sz="1600" dirty="0">
              <a:latin typeface="Arial"/>
              <a:cs typeface="Arial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AB48E07-F525-4D7B-9770-093A16519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" name="图片 4" descr="街道上有房子&#10;&#10;已自动生成说明">
            <a:extLst>
              <a:ext uri="{FF2B5EF4-FFF2-40B4-BE49-F238E27FC236}">
                <a16:creationId xmlns:a16="http://schemas.microsoft.com/office/drawing/2014/main" id="{F365085B-8D45-42CD-91EA-A2FE85C02F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096000" y="901312"/>
            <a:ext cx="5533671" cy="2598126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89C6C02-EDA3-4D0B-9C4E-AAE0F2C7D5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3922535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54F3D7F-B18F-40A2-B5DD-0500909F8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115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7FE5201-BB98-480C-BADB-207C8F8938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81F914-4291-4C8C-A243-2C99A9B7A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07" y="3918855"/>
            <a:ext cx="11147071" cy="2449283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5C3C5E53-BD09-46BA-AEFE-F25C7872AB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1007" y="4134848"/>
            <a:ext cx="10384741" cy="200622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altLang="zh-CN" dirty="0">
                <a:latin typeface="Arial"/>
                <a:cs typeface="Arial"/>
              </a:rPr>
              <a:t>Reflection on my own grammar use</a:t>
            </a:r>
            <a:endParaRPr lang="zh-CN" altLang="en-US" dirty="0">
              <a:latin typeface="Arial"/>
              <a:cs typeface="Arial"/>
            </a:endParaRP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BD150E1-EB66-4E7E-A116-8A662AE6F1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1007" y="689907"/>
            <a:ext cx="4862473" cy="2955065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342900" indent="-342900">
              <a:buChar char="•"/>
            </a:pPr>
            <a:r>
              <a:rPr lang="en-AU" altLang="zh-CN" dirty="0">
                <a:latin typeface="Arial"/>
                <a:cs typeface="Arial"/>
              </a:rPr>
              <a:t>some uncertainty about use of articles</a:t>
            </a:r>
            <a:endParaRPr lang="zh-CN" altLang="en-US" dirty="0">
              <a:latin typeface="Arial"/>
              <a:cs typeface="Arial"/>
            </a:endParaRPr>
          </a:p>
          <a:p>
            <a:pPr marL="342900" indent="-342900">
              <a:buChar char="•"/>
            </a:pPr>
            <a:r>
              <a:rPr lang="en-AU" altLang="zh-CN" dirty="0">
                <a:latin typeface="Arial"/>
                <a:cs typeface="Arial"/>
              </a:rPr>
              <a:t>academic writing (</a:t>
            </a:r>
            <a:r>
              <a:rPr lang="en-AU" altLang="zh-CN" dirty="0" err="1">
                <a:latin typeface="Arial"/>
                <a:cs typeface="Arial"/>
              </a:rPr>
              <a:t>inc</a:t>
            </a:r>
            <a:r>
              <a:rPr lang="en-AU" altLang="zh-CN" dirty="0">
                <a:latin typeface="Arial"/>
                <a:cs typeface="Arial"/>
              </a:rPr>
              <a:t> nominalisation and passive)</a:t>
            </a:r>
          </a:p>
          <a:p>
            <a:endParaRPr lang="en-AU" altLang="zh-CN" sz="1600" dirty="0">
              <a:latin typeface="Arial"/>
              <a:cs typeface="Arial"/>
            </a:endParaRPr>
          </a:p>
          <a:p>
            <a:endParaRPr lang="en-AU" altLang="zh-CN" sz="1600" dirty="0">
              <a:latin typeface="Arial"/>
              <a:cs typeface="Arial"/>
            </a:endParaRPr>
          </a:p>
          <a:p>
            <a:r>
              <a:rPr lang="en-AU" altLang="zh-CN" sz="1600" dirty="0">
                <a:latin typeface="Arial"/>
                <a:cs typeface="Arial"/>
              </a:rPr>
              <a:t>image source: https://www.thoughtco.com/word-class-grammar-1692608</a:t>
            </a:r>
            <a:endParaRPr lang="zh-CN" altLang="en-US" sz="1600" dirty="0">
              <a:latin typeface="Arial"/>
              <a:cs typeface="Arial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AB48E07-F525-4D7B-9770-093A16519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89C6C02-EDA3-4D0B-9C4E-AAE0F2C7D5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3922535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54F3D7F-B18F-40A2-B5DD-0500909F8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127F645D-FE2C-47A5-BD50-3B01F84FCA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1265" y="619432"/>
            <a:ext cx="5017038" cy="2809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712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7FE5201-BB98-480C-BADB-207C8F8938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81F914-4291-4C8C-A243-2C99A9B7A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07" y="3918855"/>
            <a:ext cx="11147071" cy="2449283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5C3C5E53-BD09-46BA-AEFE-F25C7872AB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1007" y="4134848"/>
            <a:ext cx="10384741" cy="200622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altLang="zh-CN" dirty="0">
                <a:latin typeface="Arial"/>
                <a:cs typeface="Arial"/>
              </a:rPr>
              <a:t>My plan to improve my grammar use</a:t>
            </a:r>
            <a:endParaRPr lang="zh-CN" altLang="en-US" dirty="0">
              <a:latin typeface="Arial"/>
              <a:cs typeface="Arial"/>
            </a:endParaRP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BD150E1-EB66-4E7E-A116-8A662AE6F1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1006" y="557349"/>
            <a:ext cx="5782542" cy="328313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342900">
              <a:buChar char="•"/>
            </a:pPr>
            <a:r>
              <a:rPr lang="en-AU" altLang="zh-CN" dirty="0">
                <a:latin typeface="Arial"/>
                <a:cs typeface="Arial"/>
              </a:rPr>
              <a:t>build up an information resource on article use</a:t>
            </a:r>
          </a:p>
          <a:p>
            <a:pPr marL="342900" indent="-342900">
              <a:buChar char="•"/>
            </a:pPr>
            <a:r>
              <a:rPr lang="en-AU" altLang="zh-CN" dirty="0">
                <a:latin typeface="Arial"/>
                <a:cs typeface="Arial"/>
              </a:rPr>
              <a:t>practise writing using online support sites</a:t>
            </a:r>
            <a:endParaRPr lang="zh-CN" altLang="en-US" dirty="0">
              <a:latin typeface="Arial"/>
              <a:cs typeface="Arial"/>
            </a:endParaRPr>
          </a:p>
          <a:p>
            <a:pPr marL="342900" indent="-342900">
              <a:buChar char="•"/>
            </a:pPr>
            <a:r>
              <a:rPr lang="en-AU" altLang="zh-CN" dirty="0">
                <a:latin typeface="Arial"/>
                <a:cs typeface="Arial"/>
              </a:rPr>
              <a:t>do online grammar exercises regularly</a:t>
            </a:r>
          </a:p>
          <a:p>
            <a:endParaRPr lang="en-US" sz="1600" dirty="0">
              <a:latin typeface="Arial"/>
              <a:cs typeface="Arial"/>
            </a:endParaRPr>
          </a:p>
          <a:p>
            <a:r>
              <a:rPr lang="en-US" sz="1600" dirty="0">
                <a:latin typeface="Arial"/>
                <a:cs typeface="Arial"/>
              </a:rPr>
              <a:t>image source: https://www.movus.com.au/2021/03/15/5-ways-to-improve-your-maintenance-planning-and-scheduling/</a:t>
            </a:r>
            <a:endParaRPr lang="zh-CN" altLang="en-US" sz="1600" dirty="0">
              <a:latin typeface="Arial"/>
              <a:cs typeface="Arial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AB48E07-F525-4D7B-9770-093A16519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89C6C02-EDA3-4D0B-9C4E-AAE0F2C7D5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3922535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54F3D7F-B18F-40A2-B5DD-0500909F8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5" descr="Calendar&#10;&#10;Description automatically generated">
            <a:extLst>
              <a:ext uri="{FF2B5EF4-FFF2-40B4-BE49-F238E27FC236}">
                <a16:creationId xmlns:a16="http://schemas.microsoft.com/office/drawing/2014/main" id="{9B318C61-7097-4537-8B34-8B3E77AC873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50" y="692969"/>
            <a:ext cx="5331228" cy="2998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534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7FE5201-BB98-480C-BADB-207C8F8938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81F914-4291-4C8C-A243-2C99A9B7A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07" y="3918855"/>
            <a:ext cx="11147071" cy="2449283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5C3C5E53-BD09-46BA-AEFE-F25C7872AB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1007" y="4134848"/>
            <a:ext cx="10384741" cy="200622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altLang="zh-CN">
                <a:latin typeface="Arial"/>
                <a:cs typeface="Arial"/>
              </a:rPr>
              <a:t>Feedback and Questions</a:t>
            </a:r>
            <a:endParaRPr lang="zh-CN" altLang="en-US" dirty="0">
              <a:latin typeface="Arial"/>
              <a:cs typeface="Arial"/>
            </a:endParaRP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BD150E1-EB66-4E7E-A116-8A662AE6F1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1006" y="557349"/>
            <a:ext cx="5782542" cy="328313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altLang="zh-CN" sz="2800" dirty="0">
                <a:latin typeface="Arial"/>
                <a:cs typeface="Arial"/>
              </a:rPr>
              <a:t>Thank you for listening.</a:t>
            </a:r>
          </a:p>
          <a:p>
            <a:pPr marL="342900" indent="-342900">
              <a:buChar char="•"/>
            </a:pPr>
            <a:r>
              <a:rPr lang="en-AU" altLang="zh-CN" sz="2800" dirty="0">
                <a:latin typeface="Arial"/>
                <a:cs typeface="Arial"/>
              </a:rPr>
              <a:t>constructive feedback?</a:t>
            </a:r>
            <a:endParaRPr lang="zh-CN" altLang="en-US" sz="2800" dirty="0">
              <a:latin typeface="Arial"/>
              <a:cs typeface="Arial"/>
            </a:endParaRPr>
          </a:p>
          <a:p>
            <a:pPr marL="342900" indent="-342900">
              <a:buChar char="•"/>
            </a:pPr>
            <a:r>
              <a:rPr lang="en-AU" altLang="zh-CN" sz="2800" dirty="0">
                <a:latin typeface="Arial"/>
                <a:cs typeface="Arial"/>
              </a:rPr>
              <a:t>questions?</a:t>
            </a:r>
          </a:p>
          <a:p>
            <a:endParaRPr lang="en-US" sz="1600" dirty="0">
              <a:latin typeface="Arial"/>
              <a:cs typeface="Arial"/>
            </a:endParaRPr>
          </a:p>
          <a:p>
            <a:endParaRPr lang="en-US" sz="1600" dirty="0">
              <a:latin typeface="Arial"/>
              <a:cs typeface="Arial"/>
            </a:endParaRPr>
          </a:p>
          <a:p>
            <a:r>
              <a:rPr lang="en-US" sz="1600" dirty="0">
                <a:latin typeface="Arial"/>
                <a:cs typeface="Arial"/>
              </a:rPr>
              <a:t>image source: https://www.impactplus.com/blog/5-tips-for-giving-better-feeback-to-your-sales-team/</a:t>
            </a:r>
            <a:endParaRPr lang="zh-CN" altLang="en-US" sz="1600" dirty="0">
              <a:latin typeface="Arial"/>
              <a:cs typeface="Arial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AB48E07-F525-4D7B-9770-093A16519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89C6C02-EDA3-4D0B-9C4E-AAE0F2C7D5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3922535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54F3D7F-B18F-40A2-B5DD-0500909F8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C6625781-E3E1-4111-BA64-91EEB7F063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6094" y="661859"/>
            <a:ext cx="4870331" cy="304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360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7E70BD5D-17E6-4887-A29F-C82092681E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DB508D0-DC67-444E-9820-DCF5B0BF3F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3409" y="495047"/>
            <a:ext cx="6186871" cy="5878281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498F8D1C-E47C-4198-AF5F-24E8798850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5093" y="979708"/>
            <a:ext cx="5278233" cy="503785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dirty="0">
                <a:latin typeface="Arial"/>
                <a:cs typeface="Arial"/>
              </a:rPr>
              <a:t>References</a:t>
            </a:r>
          </a:p>
          <a:p>
            <a:endParaRPr lang="en-US" altLang="zh-CN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F2429F3-0009-4F3B-9105-68CF4351D0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0280" y="635726"/>
            <a:ext cx="5382465" cy="5617029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1500" dirty="0">
                <a:latin typeface="Arial"/>
                <a:cs typeface="Arial"/>
              </a:rPr>
              <a:t>KFF 2021, The Implications of COVID-19 for Mental Health and Substance Use, viewed 28 May 2021, </a:t>
            </a:r>
            <a:r>
              <a:rPr lang="en-US" sz="1500" dirty="0">
                <a:latin typeface="Arial"/>
                <a:cs typeface="Arial"/>
                <a:hlinkClick r:id="rId2"/>
              </a:rPr>
              <a:t>https://www.kff.org/coronavirus-covid-19/issue-brief/the-implications-of-covid-19-for-mental-health-and-substance-use</a:t>
            </a:r>
            <a:r>
              <a:rPr lang="en-US" sz="1500" dirty="0">
                <a:latin typeface="Arial"/>
                <a:cs typeface="Arial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altLang="zh-CN" sz="1500" dirty="0">
                <a:latin typeface="Arial"/>
                <a:cs typeface="Arial"/>
              </a:rPr>
              <a:t>Lora, J, Daniele, P &amp; David, B 2021, 'Coronavirus: How the pandemic has changed the world economy', BBC News, 24 Jan, viewed 28 May 2021, </a:t>
            </a:r>
            <a:r>
              <a:rPr lang="en-US" sz="1500" dirty="0">
                <a:latin typeface="Arial"/>
                <a:cs typeface="Arial"/>
                <a:hlinkClick r:id="rId3"/>
              </a:rPr>
              <a:t>https://www.bbc.com/news/business-51706225</a:t>
            </a:r>
            <a:r>
              <a:rPr lang="en-US" sz="1500" dirty="0">
                <a:latin typeface="Arial"/>
                <a:cs typeface="Arial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altLang="zh-CN" sz="1500" dirty="0">
                <a:latin typeface="Arial"/>
                <a:cs typeface="Arial"/>
              </a:rPr>
              <a:t>Maria, C, 2021, '</a:t>
            </a:r>
            <a:r>
              <a:rPr lang="en-US" sz="1500" dirty="0">
                <a:latin typeface="Arial"/>
                <a:cs typeface="Arial"/>
              </a:rPr>
              <a:t>Global impact of the COVID-19 pandemic: 1 year on', Medical News Today,12 March, viewed 27 May 2021,</a:t>
            </a:r>
            <a:r>
              <a:rPr lang="en-US" sz="1500" dirty="0">
                <a:latin typeface="Arial"/>
                <a:cs typeface="Arial"/>
                <a:hlinkClick r:id="rId4"/>
              </a:rPr>
              <a:t>https://www.medicalnewstoday.com/articles/global-impact-of-the-covid-19-pandemic-1-year-on</a:t>
            </a:r>
            <a:r>
              <a:rPr lang="en-US" sz="1500" dirty="0">
                <a:latin typeface="Arial"/>
                <a:cs typeface="Arial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1500" dirty="0">
                <a:latin typeface="Arial"/>
                <a:cs typeface="Arial"/>
              </a:rPr>
              <a:t>Miller, RC 2015, ‘</a:t>
            </a:r>
            <a:r>
              <a:rPr lang="en-AU" sz="1500" dirty="0">
                <a:latin typeface="Arial"/>
                <a:cs typeface="Arial"/>
              </a:rPr>
              <a:t>5 Tips For Giving Better Feedback to Your Sales Team’, viewed 24 August 2021, </a:t>
            </a:r>
            <a:r>
              <a:rPr lang="en-US" sz="1500" dirty="0">
                <a:latin typeface="Arial"/>
                <a:cs typeface="Arial"/>
                <a:hlinkClick r:id="rId5"/>
              </a:rPr>
              <a:t>https://www.impactplus.com/blog/5-tips-for-giving-better-feeback-to-your-sales-team</a:t>
            </a:r>
            <a:r>
              <a:rPr lang="en-US" sz="1500" dirty="0">
                <a:latin typeface="Arial"/>
                <a:cs typeface="Arial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1500" dirty="0" err="1">
                <a:latin typeface="Arial"/>
                <a:cs typeface="Arial"/>
              </a:rPr>
              <a:t>Movus</a:t>
            </a:r>
            <a:r>
              <a:rPr lang="en-US" sz="1500" dirty="0">
                <a:latin typeface="Arial"/>
                <a:cs typeface="Arial"/>
              </a:rPr>
              <a:t>, 2021, </a:t>
            </a:r>
            <a:r>
              <a:rPr lang="en-AU" sz="1500" dirty="0">
                <a:latin typeface="Arial"/>
                <a:cs typeface="Arial"/>
              </a:rPr>
              <a:t>5 ways to improve your maintenance planning and scheduling, </a:t>
            </a:r>
            <a:r>
              <a:rPr lang="en-US" sz="1500" dirty="0">
                <a:latin typeface="Arial"/>
                <a:cs typeface="Arial"/>
              </a:rPr>
              <a:t>viewed 24 August 2021, </a:t>
            </a:r>
            <a:r>
              <a:rPr lang="en-US" sz="1500" dirty="0">
                <a:latin typeface="Arial"/>
                <a:cs typeface="Arial"/>
                <a:hlinkClick r:id="rId6"/>
              </a:rPr>
              <a:t>https://www.movus.com.au/2021/03/15/5-ways-to-improve-your-maintenance-planning-and-scheduling/</a:t>
            </a:r>
            <a:r>
              <a:rPr lang="en-US" sz="1500" dirty="0">
                <a:latin typeface="Arial"/>
                <a:cs typeface="Arial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AU" altLang="zh-CN" sz="1400" dirty="0">
                <a:latin typeface="Arial"/>
                <a:cs typeface="Arial"/>
              </a:rPr>
              <a:t>Thought Co, (n.d.), ‘Word class in English grammar’, viewed 24 August 2021, </a:t>
            </a:r>
            <a:r>
              <a:rPr lang="en-AU" altLang="zh-CN" sz="1400" dirty="0">
                <a:latin typeface="Arial"/>
                <a:cs typeface="Arial"/>
                <a:hlinkClick r:id="rId7"/>
              </a:rPr>
              <a:t>https://www.thoughtco.com/word-class-grammar-1692608</a:t>
            </a:r>
            <a:r>
              <a:rPr lang="en-AU" altLang="zh-CN" sz="1400" dirty="0">
                <a:latin typeface="Arial"/>
                <a:cs typeface="Arial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1500" dirty="0" err="1">
                <a:latin typeface="Arial"/>
                <a:cs typeface="Arial"/>
              </a:rPr>
              <a:t>WikiHow</a:t>
            </a:r>
            <a:r>
              <a:rPr lang="en-US" sz="1500" dirty="0">
                <a:latin typeface="Arial"/>
                <a:cs typeface="Arial"/>
              </a:rPr>
              <a:t> &amp; Faulkner, G 2021, ‘How to improve your grammar’, viewed 24 August 2021, </a:t>
            </a:r>
            <a:r>
              <a:rPr lang="en-US" sz="1500" dirty="0">
                <a:latin typeface="Arial"/>
                <a:cs typeface="Arial"/>
                <a:hlinkClick r:id="rId8"/>
              </a:rPr>
              <a:t>https://www.wikihow.com/Improve-Your-Grammar</a:t>
            </a:r>
            <a:r>
              <a:rPr lang="en-US" sz="1500" dirty="0">
                <a:latin typeface="Arial"/>
                <a:cs typeface="Arial"/>
              </a:rPr>
              <a:t>.</a:t>
            </a:r>
            <a:endParaRPr lang="en-US" altLang="zh-CN" sz="1500" dirty="0">
              <a:latin typeface="Arial"/>
              <a:cs typeface="Arial"/>
            </a:endParaRPr>
          </a:p>
          <a:p>
            <a:pPr marL="285750" indent="-28575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500" dirty="0">
              <a:latin typeface="Arial"/>
              <a:cs typeface="Arial"/>
            </a:endParaRP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6944363-3FC2-4F07-8F6C-22CAB8106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4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7AC43E59-BA83-4550-B9B8-06D36F8EE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9578993"/>
      </p:ext>
    </p:extLst>
  </p:cSld>
  <p:clrMapOvr>
    <a:masterClrMapping/>
  </p:clrMapOvr>
</p:sld>
</file>

<file path=ppt/theme/theme1.xml><?xml version="1.0" encoding="utf-8"?>
<a:theme xmlns:a="http://schemas.openxmlformats.org/drawingml/2006/main" name="LevelVTI">
  <a:themeElements>
    <a:clrScheme name="Custom 88">
      <a:dk1>
        <a:sysClr val="windowText" lastClr="000000"/>
      </a:dk1>
      <a:lt1>
        <a:sysClr val="window" lastClr="FFFFFF"/>
      </a:lt1>
      <a:dk2>
        <a:srgbClr val="182230"/>
      </a:dk2>
      <a:lt2>
        <a:srgbClr val="F2F2F2"/>
      </a:lt2>
      <a:accent1>
        <a:srgbClr val="00BAC8"/>
      </a:accent1>
      <a:accent2>
        <a:srgbClr val="794DFF"/>
      </a:accent2>
      <a:accent3>
        <a:srgbClr val="00D17D"/>
      </a:accent3>
      <a:accent4>
        <a:srgbClr val="E69500"/>
      </a:accent4>
      <a:accent5>
        <a:srgbClr val="FE5D21"/>
      </a:accent5>
      <a:accent6>
        <a:srgbClr val="939393"/>
      </a:accent6>
      <a:hlink>
        <a:srgbClr val="3E8FF1"/>
      </a:hlink>
      <a:folHlink>
        <a:srgbClr val="939393"/>
      </a:folHlink>
    </a:clrScheme>
    <a:fontScheme name="Seaford">
      <a:majorFont>
        <a:latin typeface="Seaford"/>
        <a:ea typeface=""/>
        <a:cs typeface=""/>
      </a:majorFont>
      <a:minorFont>
        <a:latin typeface="Seafor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velVTI" id="{64F43929-0387-4D33-907F-72B939BCAF99}" vid="{D804DF84-3298-4A39-BA0E-21F83D68BC2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629</Words>
  <Application>Microsoft Office PowerPoint</Application>
  <PresentationFormat>Widescreen</PresentationFormat>
  <Paragraphs>65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Seaford</vt:lpstr>
      <vt:lpstr>LevelVTI</vt:lpstr>
      <vt:lpstr>How has the Coronavirus pandemic affected the world today?</vt:lpstr>
      <vt:lpstr>Contents</vt:lpstr>
      <vt:lpstr>Our lifestyle has changed due to the pandemic</vt:lpstr>
      <vt:lpstr>The pandemic has changed the world economy</vt:lpstr>
      <vt:lpstr>Covid-19 has created many social problems</vt:lpstr>
      <vt:lpstr>Reflection on my own grammar use</vt:lpstr>
      <vt:lpstr>My plan to improve my grammar use</vt:lpstr>
      <vt:lpstr>Feedback and Questions</vt:lpstr>
      <vt:lpstr>References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Steale Foumakis</dc:creator>
  <cp:lastModifiedBy>Steale Foumakis</cp:lastModifiedBy>
  <cp:revision>264</cp:revision>
  <dcterms:created xsi:type="dcterms:W3CDTF">2021-05-30T09:27:27Z</dcterms:created>
  <dcterms:modified xsi:type="dcterms:W3CDTF">2021-08-24T22:45:04Z</dcterms:modified>
</cp:coreProperties>
</file>