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4" r:id="rId4"/>
    <p:sldId id="261" r:id="rId5"/>
    <p:sldId id="263" r:id="rId6"/>
    <p:sldId id="266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3BDE9B-5124-4DA5-87CF-99637AEA299D}" v="2" dt="2021-11-03T07:53:10.7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resa Howie" userId="95348037-793a-4d0e-a707-9e9322d21b5e" providerId="ADAL" clId="{2F3BDE9B-5124-4DA5-87CF-99637AEA299D}"/>
    <pc:docChg chg="custSel modSld">
      <pc:chgData name="Teresa Howie" userId="95348037-793a-4d0e-a707-9e9322d21b5e" providerId="ADAL" clId="{2F3BDE9B-5124-4DA5-87CF-99637AEA299D}" dt="2021-11-03T07:56:50.110" v="554" actId="14100"/>
      <pc:docMkLst>
        <pc:docMk/>
      </pc:docMkLst>
      <pc:sldChg chg="modSp mod">
        <pc:chgData name="Teresa Howie" userId="95348037-793a-4d0e-a707-9e9322d21b5e" providerId="ADAL" clId="{2F3BDE9B-5124-4DA5-87CF-99637AEA299D}" dt="2021-11-03T07:45:08.285" v="5" actId="20577"/>
        <pc:sldMkLst>
          <pc:docMk/>
          <pc:sldMk cId="3032011877" sldId="256"/>
        </pc:sldMkLst>
        <pc:spChg chg="mod">
          <ac:chgData name="Teresa Howie" userId="95348037-793a-4d0e-a707-9e9322d21b5e" providerId="ADAL" clId="{2F3BDE9B-5124-4DA5-87CF-99637AEA299D}" dt="2021-11-03T07:45:08.285" v="5" actId="20577"/>
          <ac:spMkLst>
            <pc:docMk/>
            <pc:sldMk cId="3032011877" sldId="256"/>
            <ac:spMk id="3" creationId="{3B944549-DA4C-45F2-8000-F8399D9FB19E}"/>
          </ac:spMkLst>
        </pc:spChg>
      </pc:sldChg>
      <pc:sldChg chg="modSp mod">
        <pc:chgData name="Teresa Howie" userId="95348037-793a-4d0e-a707-9e9322d21b5e" providerId="ADAL" clId="{2F3BDE9B-5124-4DA5-87CF-99637AEA299D}" dt="2021-11-03T07:47:54.195" v="138" actId="20577"/>
        <pc:sldMkLst>
          <pc:docMk/>
          <pc:sldMk cId="4103613711" sldId="261"/>
        </pc:sldMkLst>
        <pc:spChg chg="mod">
          <ac:chgData name="Teresa Howie" userId="95348037-793a-4d0e-a707-9e9322d21b5e" providerId="ADAL" clId="{2F3BDE9B-5124-4DA5-87CF-99637AEA299D}" dt="2021-11-03T07:45:16.988" v="11" actId="20577"/>
          <ac:spMkLst>
            <pc:docMk/>
            <pc:sldMk cId="4103613711" sldId="261"/>
            <ac:spMk id="2" creationId="{E6DB97A7-4C5A-4D2C-8253-CF38C2222478}"/>
          </ac:spMkLst>
        </pc:spChg>
        <pc:spChg chg="mod">
          <ac:chgData name="Teresa Howie" userId="95348037-793a-4d0e-a707-9e9322d21b5e" providerId="ADAL" clId="{2F3BDE9B-5124-4DA5-87CF-99637AEA299D}" dt="2021-11-03T07:47:54.195" v="138" actId="20577"/>
          <ac:spMkLst>
            <pc:docMk/>
            <pc:sldMk cId="4103613711" sldId="261"/>
            <ac:spMk id="3" creationId="{878DF347-EFDC-4DA9-9EA5-5717ED5C363E}"/>
          </ac:spMkLst>
        </pc:spChg>
      </pc:sldChg>
      <pc:sldChg chg="delSp modSp mod">
        <pc:chgData name="Teresa Howie" userId="95348037-793a-4d0e-a707-9e9322d21b5e" providerId="ADAL" clId="{2F3BDE9B-5124-4DA5-87CF-99637AEA299D}" dt="2021-11-03T07:53:39.093" v="279" actId="1076"/>
        <pc:sldMkLst>
          <pc:docMk/>
          <pc:sldMk cId="3330626800" sldId="263"/>
        </pc:sldMkLst>
        <pc:spChg chg="del">
          <ac:chgData name="Teresa Howie" userId="95348037-793a-4d0e-a707-9e9322d21b5e" providerId="ADAL" clId="{2F3BDE9B-5124-4DA5-87CF-99637AEA299D}" dt="2021-11-03T07:50:42.372" v="204" actId="478"/>
          <ac:spMkLst>
            <pc:docMk/>
            <pc:sldMk cId="3330626800" sldId="263"/>
            <ac:spMk id="2" creationId="{9BA7D406-1A17-4614-8FB8-F346BAEA79BF}"/>
          </ac:spMkLst>
        </pc:spChg>
        <pc:graphicFrameChg chg="mod modGraphic">
          <ac:chgData name="Teresa Howie" userId="95348037-793a-4d0e-a707-9e9322d21b5e" providerId="ADAL" clId="{2F3BDE9B-5124-4DA5-87CF-99637AEA299D}" dt="2021-11-03T07:53:39.093" v="279" actId="1076"/>
          <ac:graphicFrameMkLst>
            <pc:docMk/>
            <pc:sldMk cId="3330626800" sldId="263"/>
            <ac:graphicFrameMk id="4" creationId="{DEF26471-5846-46AC-9D1C-007872364712}"/>
          </ac:graphicFrameMkLst>
        </pc:graphicFrameChg>
      </pc:sldChg>
      <pc:sldChg chg="modSp mod">
        <pc:chgData name="Teresa Howie" userId="95348037-793a-4d0e-a707-9e9322d21b5e" providerId="ADAL" clId="{2F3BDE9B-5124-4DA5-87CF-99637AEA299D}" dt="2021-11-03T07:56:50.110" v="554" actId="14100"/>
        <pc:sldMkLst>
          <pc:docMk/>
          <pc:sldMk cId="44990254" sldId="266"/>
        </pc:sldMkLst>
        <pc:spChg chg="mod">
          <ac:chgData name="Teresa Howie" userId="95348037-793a-4d0e-a707-9e9322d21b5e" providerId="ADAL" clId="{2F3BDE9B-5124-4DA5-87CF-99637AEA299D}" dt="2021-11-03T07:56:40.038" v="551" actId="1076"/>
          <ac:spMkLst>
            <pc:docMk/>
            <pc:sldMk cId="44990254" sldId="266"/>
            <ac:spMk id="2" creationId="{E6DB97A7-4C5A-4D2C-8253-CF38C2222478}"/>
          </ac:spMkLst>
        </pc:spChg>
        <pc:spChg chg="mod">
          <ac:chgData name="Teresa Howie" userId="95348037-793a-4d0e-a707-9e9322d21b5e" providerId="ADAL" clId="{2F3BDE9B-5124-4DA5-87CF-99637AEA299D}" dt="2021-11-03T07:56:50.110" v="554" actId="14100"/>
          <ac:spMkLst>
            <pc:docMk/>
            <pc:sldMk cId="44990254" sldId="266"/>
            <ac:spMk id="3" creationId="{878DF347-EFDC-4DA9-9EA5-5717ED5C36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11/3/2021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136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86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118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36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32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0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51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86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11/3/2021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7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ngl.polyu.edu.hk/academic_writing/gradua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214F89-64A5-40CA-B492-DE91FF2606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47980" y="1030406"/>
            <a:ext cx="5068121" cy="3506879"/>
          </a:xfrm>
        </p:spPr>
        <p:txBody>
          <a:bodyPr anchor="ctr">
            <a:normAutofit/>
          </a:bodyPr>
          <a:lstStyle/>
          <a:p>
            <a:pPr algn="l"/>
            <a:r>
              <a:rPr lang="en-AU"/>
              <a:t>Appraisal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44549-DA4C-45F2-8000-F8399D9FB1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47980" y="4691564"/>
            <a:ext cx="5068121" cy="1136029"/>
          </a:xfrm>
        </p:spPr>
        <p:txBody>
          <a:bodyPr>
            <a:normAutofit/>
          </a:bodyPr>
          <a:lstStyle/>
          <a:p>
            <a:pPr algn="l"/>
            <a:r>
              <a:rPr lang="en-AU" dirty="0"/>
              <a:t>GRADUATION -</a:t>
            </a:r>
          </a:p>
          <a:p>
            <a:pPr algn="l"/>
            <a:r>
              <a:rPr lang="en-AU" dirty="0"/>
              <a:t>Focus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B24A5E6B-838B-4511-9A46-626AF6BA60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57" r="21687" b="-1"/>
          <a:stretch/>
        </p:blipFill>
        <p:spPr>
          <a:xfrm>
            <a:off x="20" y="10"/>
            <a:ext cx="5404493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0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Appraisal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allows us to understand more complex ways in which we express our personal views and react to the views of others (White, 2013)</a:t>
            </a:r>
          </a:p>
          <a:p>
            <a:r>
              <a:rPr lang="en-AU" dirty="0"/>
              <a:t>has three resources in language: attitude, graduation and engagement </a:t>
            </a:r>
          </a:p>
          <a:p>
            <a:r>
              <a:rPr lang="en-AU" dirty="0"/>
              <a:t>gives us the language to consider and answer questions about the intention of the writer/speaker</a:t>
            </a:r>
          </a:p>
        </p:txBody>
      </p:sp>
    </p:spTree>
    <p:extLst>
      <p:ext uri="{BB962C8B-B14F-4D97-AF65-F5344CB8AC3E}">
        <p14:creationId xmlns:p14="http://schemas.microsoft.com/office/powerpoint/2010/main" val="339807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84A47-9080-445F-8C79-1ABFDEC71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Graduation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AF16-CDFC-4247-A640-8330BC7A3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535428"/>
            <a:ext cx="9144000" cy="3371885"/>
          </a:xfrm>
        </p:spPr>
        <p:txBody>
          <a:bodyPr>
            <a:normAutofit/>
          </a:bodyPr>
          <a:lstStyle/>
          <a:p>
            <a:r>
              <a:rPr lang="en-AU" dirty="0"/>
              <a:t>is concerned with the ways in which speakers/writers intensify and amplify meaning</a:t>
            </a:r>
          </a:p>
          <a:p>
            <a:r>
              <a:rPr lang="en-AU" dirty="0"/>
              <a:t>involves resources of Force to grade and amplify meaning and Focus to sharpen and soften meaning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51F34E-3B0B-4693-A1F7-5BA69CBDB216}"/>
              </a:ext>
            </a:extLst>
          </p:cNvPr>
          <p:cNvSpPr txBox="1"/>
          <p:nvPr/>
        </p:nvSpPr>
        <p:spPr>
          <a:xfrm>
            <a:off x="1700784" y="5958316"/>
            <a:ext cx="2319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McGuire, 2008, p 42</a:t>
            </a:r>
          </a:p>
        </p:txBody>
      </p:sp>
    </p:spTree>
    <p:extLst>
      <p:ext uri="{BB962C8B-B14F-4D97-AF65-F5344CB8AC3E}">
        <p14:creationId xmlns:p14="http://schemas.microsoft.com/office/powerpoint/2010/main" val="90343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803265"/>
          </a:xfrm>
        </p:spPr>
        <p:txBody>
          <a:bodyPr/>
          <a:lstStyle/>
          <a:p>
            <a:r>
              <a:rPr lang="en-AU" dirty="0"/>
              <a:t>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40" y="2244500"/>
            <a:ext cx="9605264" cy="3993740"/>
          </a:xfrm>
        </p:spPr>
        <p:txBody>
          <a:bodyPr>
            <a:normAutofit/>
          </a:bodyPr>
          <a:lstStyle/>
          <a:p>
            <a:r>
              <a:rPr lang="en-AU" dirty="0"/>
              <a:t>is concerned with ‘class membership’</a:t>
            </a:r>
          </a:p>
          <a:p>
            <a:r>
              <a:rPr lang="en-AU" dirty="0"/>
              <a:t>is strengthened (the meaning is more precise) or weakened (less precise)</a:t>
            </a:r>
          </a:p>
          <a:p>
            <a:r>
              <a:rPr lang="en-AU" dirty="0"/>
              <a:t>is often associated with non-gradable words</a:t>
            </a:r>
          </a:p>
        </p:txBody>
      </p:sp>
    </p:spTree>
    <p:extLst>
      <p:ext uri="{BB962C8B-B14F-4D97-AF65-F5344CB8AC3E}">
        <p14:creationId xmlns:p14="http://schemas.microsoft.com/office/powerpoint/2010/main" val="410361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F26471-5846-46AC-9D1C-0078723647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1244997"/>
              </p:ext>
            </p:extLst>
          </p:nvPr>
        </p:nvGraphicFramePr>
        <p:xfrm>
          <a:off x="898994" y="1497596"/>
          <a:ext cx="10269414" cy="34146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1607">
                  <a:extLst>
                    <a:ext uri="{9D8B030D-6E8A-4147-A177-3AD203B41FA5}">
                      <a16:colId xmlns:a16="http://schemas.microsoft.com/office/drawing/2014/main" val="1607319947"/>
                    </a:ext>
                  </a:extLst>
                </a:gridCol>
                <a:gridCol w="7307807">
                  <a:extLst>
                    <a:ext uri="{9D8B030D-6E8A-4147-A177-3AD203B41FA5}">
                      <a16:colId xmlns:a16="http://schemas.microsoft.com/office/drawing/2014/main" val="1962153767"/>
                    </a:ext>
                  </a:extLst>
                </a:gridCol>
              </a:tblGrid>
              <a:tr h="490638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 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Focus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3235316"/>
                  </a:ext>
                </a:extLst>
              </a:tr>
              <a:tr h="730641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sharpen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</a:rPr>
                        <a:t>a </a:t>
                      </a:r>
                      <a:r>
                        <a:rPr lang="en-AU" sz="2000" b="1" dirty="0">
                          <a:effectLst/>
                        </a:rPr>
                        <a:t>true</a:t>
                      </a:r>
                      <a:r>
                        <a:rPr lang="en-AU" sz="2000" b="0" dirty="0">
                          <a:effectLst/>
                        </a:rPr>
                        <a:t> guitar legend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337689"/>
                  </a:ext>
                </a:extLst>
              </a:tr>
              <a:tr h="634056">
                <a:tc>
                  <a:txBody>
                    <a:bodyPr/>
                    <a:lstStyle/>
                    <a:p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en-AU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real</a:t>
                      </a:r>
                      <a:r>
                        <a:rPr lang="en-A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friend</a:t>
                      </a:r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82692119"/>
                  </a:ext>
                </a:extLst>
              </a:tr>
              <a:tr h="670429">
                <a:tc>
                  <a:txBody>
                    <a:bodyPr/>
                    <a:lstStyle/>
                    <a:p>
                      <a:r>
                        <a:rPr lang="en-A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soften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lang="en-A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part-time</a:t>
                      </a:r>
                      <a:r>
                        <a:rPr lang="en-A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blues fan</a:t>
                      </a:r>
                      <a:endParaRPr lang="en-AU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7923876"/>
                  </a:ext>
                </a:extLst>
              </a:tr>
              <a:tr h="888851">
                <a:tc>
                  <a:txBody>
                    <a:bodyPr/>
                    <a:lstStyle/>
                    <a:p>
                      <a:endParaRPr lang="en-A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kind of </a:t>
                      </a:r>
                      <a:r>
                        <a:rPr lang="en-AU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friend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799681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74316F-38DF-4EA9-ACC1-A28D57CD75EA}"/>
              </a:ext>
            </a:extLst>
          </p:cNvPr>
          <p:cNvSpPr txBox="1"/>
          <p:nvPr/>
        </p:nvSpPr>
        <p:spPr>
          <a:xfrm>
            <a:off x="1125416" y="6204556"/>
            <a:ext cx="2039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HK Poly, n.d.</a:t>
            </a:r>
          </a:p>
        </p:txBody>
      </p:sp>
    </p:spTree>
    <p:extLst>
      <p:ext uri="{BB962C8B-B14F-4D97-AF65-F5344CB8AC3E}">
        <p14:creationId xmlns:p14="http://schemas.microsoft.com/office/powerpoint/2010/main" val="333062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97A7-4C5A-4D2C-8253-CF38C2222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620" y="972747"/>
            <a:ext cx="9144000" cy="803265"/>
          </a:xfrm>
        </p:spPr>
        <p:txBody>
          <a:bodyPr/>
          <a:lstStyle/>
          <a:p>
            <a:r>
              <a:rPr lang="en-AU" dirty="0"/>
              <a:t>Force in academic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DF347-EFDC-4DA9-9EA5-5717ED5C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897" y="1776012"/>
            <a:ext cx="10580914" cy="440493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sz="2400" dirty="0"/>
              <a:t>Examples:</a:t>
            </a:r>
          </a:p>
          <a:p>
            <a:pPr marL="0" indent="0">
              <a:buNone/>
            </a:pPr>
            <a:r>
              <a:rPr lang="en-AU" sz="2400" b="1" u="sng" dirty="0"/>
              <a:t>Perhaps</a:t>
            </a:r>
            <a:r>
              <a:rPr lang="en-AU" sz="2400" u="sng" dirty="0"/>
              <a:t> what is more important to consider in the context of Hong Kong are cultural factors </a:t>
            </a:r>
            <a:r>
              <a:rPr lang="en-AU" sz="2400" dirty="0"/>
              <a:t>...</a:t>
            </a:r>
            <a:endParaRPr lang="en-AU" sz="2400" b="1" dirty="0"/>
          </a:p>
          <a:p>
            <a:pPr marL="0" indent="0">
              <a:buNone/>
            </a:pPr>
            <a:r>
              <a:rPr lang="en-AU" sz="2400" dirty="0"/>
              <a:t>Item: perhaps</a:t>
            </a:r>
          </a:p>
          <a:p>
            <a:pPr marL="0" indent="0">
              <a:buNone/>
            </a:pPr>
            <a:r>
              <a:rPr lang="en-AU" sz="2400" dirty="0"/>
              <a:t>Graded items: </a:t>
            </a:r>
            <a:r>
              <a:rPr lang="en-AU" sz="2400" i="1" dirty="0"/>
              <a:t>the whole clause</a:t>
            </a:r>
          </a:p>
          <a:p>
            <a:pPr marL="0" indent="0" algn="r">
              <a:buNone/>
            </a:pPr>
            <a:r>
              <a:rPr lang="en-AU" sz="3500" dirty="0"/>
              <a:t>focus: soften</a:t>
            </a:r>
          </a:p>
          <a:p>
            <a:pPr marL="0" indent="0">
              <a:buNone/>
            </a:pPr>
            <a:r>
              <a:rPr lang="en-AU" sz="2400" dirty="0"/>
              <a:t>I </a:t>
            </a:r>
            <a:r>
              <a:rPr lang="en-AU" sz="2400" b="1" dirty="0"/>
              <a:t>would</a:t>
            </a:r>
            <a:r>
              <a:rPr lang="en-AU" sz="2400" dirty="0"/>
              <a:t> </a:t>
            </a:r>
            <a:r>
              <a:rPr lang="en-AU" sz="2400" u="sng" dirty="0"/>
              <a:t>argue</a:t>
            </a:r>
            <a:r>
              <a:rPr lang="en-AU" sz="2400" dirty="0"/>
              <a:t> that students are more motivated to use authentic conversational English</a:t>
            </a:r>
          </a:p>
          <a:p>
            <a:pPr marL="0" indent="0">
              <a:buNone/>
            </a:pPr>
            <a:r>
              <a:rPr lang="en-AU" sz="2400" dirty="0"/>
              <a:t>Item: would</a:t>
            </a:r>
          </a:p>
          <a:p>
            <a:pPr marL="0" indent="0">
              <a:buNone/>
            </a:pPr>
            <a:r>
              <a:rPr lang="en-AU" sz="2400" dirty="0"/>
              <a:t>Graded item: argue</a:t>
            </a:r>
          </a:p>
          <a:p>
            <a:pPr marL="0" indent="0" algn="r">
              <a:buNone/>
            </a:pPr>
            <a:r>
              <a:rPr lang="en-AU" sz="3500" dirty="0"/>
              <a:t>focus: soften</a:t>
            </a:r>
          </a:p>
          <a:p>
            <a:pPr marL="0" indent="0" algn="r">
              <a:buNone/>
            </a:pPr>
            <a:endParaRPr lang="en-AU" sz="2400" dirty="0"/>
          </a:p>
          <a:p>
            <a:pPr marL="0" indent="0">
              <a:buNone/>
            </a:pPr>
            <a:endParaRPr lang="en-AU" sz="2400" u="sng" dirty="0"/>
          </a:p>
        </p:txBody>
      </p:sp>
    </p:spTree>
    <p:extLst>
      <p:ext uri="{BB962C8B-B14F-4D97-AF65-F5344CB8AC3E}">
        <p14:creationId xmlns:p14="http://schemas.microsoft.com/office/powerpoint/2010/main" val="44990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2EA8C-D314-4FF5-8669-DE510B567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025535"/>
            <a:ext cx="9144000" cy="634453"/>
          </a:xfrm>
        </p:spPr>
        <p:txBody>
          <a:bodyPr>
            <a:normAutofit fontScale="90000"/>
          </a:bodyPr>
          <a:lstStyle/>
          <a:p>
            <a:r>
              <a:rPr lang="en-AU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AD1D3B-788F-4C25-8942-07CA3B633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976" y="1865376"/>
            <a:ext cx="10277856" cy="41422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/>
              <a:t>Davison, C, 2007, ‘Different Definitions of Language and Language Learning’, in  Cummins J &amp; C Davison (eds), </a:t>
            </a:r>
            <a:r>
              <a:rPr lang="en-AU" i="1" dirty="0"/>
              <a:t>International Handbook of English Language Teaching</a:t>
            </a:r>
            <a:r>
              <a:rPr lang="en-AU" dirty="0"/>
              <a:t>, Springer International Handbooks of Education 15, pp 533-548.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Hong Kong Polytechnic University, n.d., ‘Graduation’, viewed 26/10/21, &lt;</a:t>
            </a:r>
            <a:r>
              <a:rPr lang="en-AU" dirty="0">
                <a:hlinkClick r:id="rId2"/>
              </a:rPr>
              <a:t>Graduation (polyu.edu.hk)</a:t>
            </a:r>
            <a:r>
              <a:rPr lang="en-AU" u="sng" dirty="0"/>
              <a:t>&gt;.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McGuire R, 2008, ‘Grammar at the </a:t>
            </a:r>
            <a:r>
              <a:rPr lang="en-AU" dirty="0" err="1"/>
              <a:t>chalkface</a:t>
            </a:r>
            <a:r>
              <a:rPr lang="en-AU" dirty="0"/>
              <a:t>: an introduction to the grammar of Appraisal and its application in a Year 9 classroom’ </a:t>
            </a:r>
            <a:r>
              <a:rPr lang="en-AU" i="1" dirty="0" err="1"/>
              <a:t>mETApho</a:t>
            </a:r>
            <a:r>
              <a:rPr lang="en-AU" dirty="0" err="1"/>
              <a:t>r</a:t>
            </a:r>
            <a:r>
              <a:rPr lang="en-AU" dirty="0"/>
              <a:t>, Issue 1, 2008, pp 42-57.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AU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AU" dirty="0"/>
              <a:t>White PRR, 2013, ‘Systemic Functional Grammar: Appraisal’, </a:t>
            </a:r>
            <a:r>
              <a:rPr lang="en-AU" i="1" dirty="0"/>
              <a:t>An Introduction to Appraisal</a:t>
            </a:r>
            <a:r>
              <a:rPr lang="en-AU" dirty="0"/>
              <a:t>, ASLA.</a:t>
            </a:r>
          </a:p>
        </p:txBody>
      </p:sp>
    </p:spTree>
    <p:extLst>
      <p:ext uri="{BB962C8B-B14F-4D97-AF65-F5344CB8AC3E}">
        <p14:creationId xmlns:p14="http://schemas.microsoft.com/office/powerpoint/2010/main" val="846678923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AnalogousFromRegularSeedRightStep">
      <a:dk1>
        <a:srgbClr val="000000"/>
      </a:dk1>
      <a:lt1>
        <a:srgbClr val="FFFFFF"/>
      </a:lt1>
      <a:dk2>
        <a:srgbClr val="32201C"/>
      </a:dk2>
      <a:lt2>
        <a:srgbClr val="E8E7E2"/>
      </a:lt2>
      <a:accent1>
        <a:srgbClr val="4854C7"/>
      </a:accent1>
      <a:accent2>
        <a:srgbClr val="6037B6"/>
      </a:accent2>
      <a:accent3>
        <a:srgbClr val="A748C7"/>
      </a:accent3>
      <a:accent4>
        <a:srgbClr val="B637A1"/>
      </a:accent4>
      <a:accent5>
        <a:srgbClr val="C7487E"/>
      </a:accent5>
      <a:accent6>
        <a:srgbClr val="B63738"/>
      </a:accent6>
      <a:hlink>
        <a:srgbClr val="8F862F"/>
      </a:hlink>
      <a:folHlink>
        <a:srgbClr val="7F7F7F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332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Aharoni</vt:lpstr>
      <vt:lpstr>Arial</vt:lpstr>
      <vt:lpstr>Avenir Next LT Pro</vt:lpstr>
      <vt:lpstr>Calibri</vt:lpstr>
      <vt:lpstr>PrismaticVTI</vt:lpstr>
      <vt:lpstr>Appraisal</vt:lpstr>
      <vt:lpstr>Appraisal theory</vt:lpstr>
      <vt:lpstr>Graduation</vt:lpstr>
      <vt:lpstr>Focus</vt:lpstr>
      <vt:lpstr>PowerPoint Presentation</vt:lpstr>
      <vt:lpstr>Force in academic writing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Appraisal</dc:title>
  <dc:creator>Teresa Howie</dc:creator>
  <cp:lastModifiedBy>Teresa Howie</cp:lastModifiedBy>
  <cp:revision>12</cp:revision>
  <dcterms:created xsi:type="dcterms:W3CDTF">2021-07-27T05:52:41Z</dcterms:created>
  <dcterms:modified xsi:type="dcterms:W3CDTF">2021-11-03T07:56:59Z</dcterms:modified>
</cp:coreProperties>
</file>