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a ralph" initials="kr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6A90F-8D26-481C-BAAE-003D4B322A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A67F0-9CBD-4815-BB55-C39A8576FA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78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F87E4-F28B-4F85-9E3A-5A6C1A05E081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9B793-2B20-40EE-A54D-BF4E5301D6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794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48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89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411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130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951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1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495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082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12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00CB0-CF2D-4F30-960A-597B7527E64D}" type="datetimeFigureOut">
              <a:rPr lang="en-GB" smtClean="0"/>
              <a:t>03/08/2021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51BA9-B740-4FC4-8AA2-D5D58BBDF7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008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kEs8rK5Cqt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sw_zDsAeqrI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2387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cs typeface="Arial" panose="020B0604020202020204" pitchFamily="34" charset="0"/>
              </a:rPr>
              <a:t>To stress or not to stress</a:t>
            </a:r>
            <a:br>
              <a:rPr lang="en-US" dirty="0">
                <a:cs typeface="Arial" panose="020B0604020202020204" pitchFamily="34" charset="0"/>
              </a:rPr>
            </a:br>
            <a:endParaRPr lang="en-US" dirty="0"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077072"/>
            <a:ext cx="6858000" cy="1655762"/>
          </a:xfrm>
        </p:spPr>
        <p:txBody>
          <a:bodyPr>
            <a:normAutofit/>
          </a:bodyPr>
          <a:lstStyle/>
          <a:p>
            <a:r>
              <a:rPr lang="en-US" sz="4000" dirty="0">
                <a:cs typeface="Arial" panose="020B0604020202020204" pitchFamily="34" charset="0"/>
              </a:rPr>
              <a:t>Using emphasis</a:t>
            </a:r>
          </a:p>
        </p:txBody>
      </p:sp>
    </p:spTree>
    <p:extLst>
      <p:ext uri="{BB962C8B-B14F-4D97-AF65-F5344CB8AC3E}">
        <p14:creationId xmlns:p14="http://schemas.microsoft.com/office/powerpoint/2010/main" val="628050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515936"/>
              </p:ext>
            </p:extLst>
          </p:nvPr>
        </p:nvGraphicFramePr>
        <p:xfrm>
          <a:off x="218662" y="19891"/>
          <a:ext cx="8745826" cy="6848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6836">
                  <a:extLst>
                    <a:ext uri="{9D8B030D-6E8A-4147-A177-3AD203B41FA5}">
                      <a16:colId xmlns:a16="http://schemas.microsoft.com/office/drawing/2014/main" val="1403962918"/>
                    </a:ext>
                  </a:extLst>
                </a:gridCol>
                <a:gridCol w="4816109">
                  <a:extLst>
                    <a:ext uri="{9D8B030D-6E8A-4147-A177-3AD203B41FA5}">
                      <a16:colId xmlns:a16="http://schemas.microsoft.com/office/drawing/2014/main" val="3000981665"/>
                    </a:ext>
                  </a:extLst>
                </a:gridCol>
                <a:gridCol w="3392881">
                  <a:extLst>
                    <a:ext uri="{9D8B030D-6E8A-4147-A177-3AD203B41FA5}">
                      <a16:colId xmlns:a16="http://schemas.microsoft.com/office/drawing/2014/main" val="3198386354"/>
                    </a:ext>
                  </a:extLst>
                </a:gridCol>
              </a:tblGrid>
              <a:tr h="4480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sentence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 meaning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8433768"/>
                  </a:ext>
                </a:extLst>
              </a:tr>
              <a:tr h="896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</a:rPr>
                        <a:t>I</a:t>
                      </a:r>
                      <a:r>
                        <a:rPr lang="en-GB" sz="2800" dirty="0">
                          <a:effectLst/>
                        </a:rPr>
                        <a:t> asked you to buy me a bottle of sparkling water.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1291782"/>
                  </a:ext>
                </a:extLst>
              </a:tr>
              <a:tr h="896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2.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</a:t>
                      </a:r>
                      <a:r>
                        <a:rPr lang="en-GB" sz="2800" b="1" dirty="0">
                          <a:effectLst/>
                        </a:rPr>
                        <a:t>ASKED</a:t>
                      </a:r>
                      <a:r>
                        <a:rPr lang="en-GB" sz="2800" dirty="0">
                          <a:effectLst/>
                        </a:rPr>
                        <a:t> you to buy me a bottle of sparkling water.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8112754"/>
                  </a:ext>
                </a:extLst>
              </a:tr>
              <a:tr h="896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asked </a:t>
                      </a:r>
                      <a:r>
                        <a:rPr lang="en-GB" sz="2800" b="1" dirty="0">
                          <a:effectLst/>
                        </a:rPr>
                        <a:t>YOU</a:t>
                      </a:r>
                      <a:r>
                        <a:rPr lang="en-GB" sz="2800" dirty="0">
                          <a:effectLst/>
                        </a:rPr>
                        <a:t> to buy me a bottle of sparkling water.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8637987"/>
                  </a:ext>
                </a:extLst>
              </a:tr>
              <a:tr h="896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4.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asked you to buy </a:t>
                      </a:r>
                      <a:r>
                        <a:rPr lang="en-GB" sz="2800" b="1" dirty="0">
                          <a:effectLst/>
                        </a:rPr>
                        <a:t>ME</a:t>
                      </a:r>
                      <a:r>
                        <a:rPr lang="en-GB" sz="2800" dirty="0">
                          <a:effectLst/>
                        </a:rPr>
                        <a:t> a bottle of sparkling water.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4391641"/>
                  </a:ext>
                </a:extLst>
              </a:tr>
              <a:tr h="896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5.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asked you to buy me a </a:t>
                      </a:r>
                      <a:r>
                        <a:rPr lang="en-GB" sz="2800" b="1" dirty="0">
                          <a:effectLst/>
                        </a:rPr>
                        <a:t>BOTTLE</a:t>
                      </a:r>
                      <a:r>
                        <a:rPr lang="en-GB" sz="2800" dirty="0">
                          <a:effectLst/>
                        </a:rPr>
                        <a:t> of sparkling water.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6470695"/>
                  </a:ext>
                </a:extLst>
              </a:tr>
              <a:tr h="896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6.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asked you to buy me a bottle of </a:t>
                      </a:r>
                      <a:r>
                        <a:rPr lang="en-GB" sz="2800" b="1" dirty="0">
                          <a:effectLst/>
                        </a:rPr>
                        <a:t>SPARKLING</a:t>
                      </a:r>
                      <a:r>
                        <a:rPr lang="en-GB" sz="2800" dirty="0">
                          <a:effectLst/>
                        </a:rPr>
                        <a:t> water.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390482"/>
                  </a:ext>
                </a:extLst>
              </a:tr>
              <a:tr h="896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7.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asked you to buy me a bottle of sparkling </a:t>
                      </a:r>
                      <a:r>
                        <a:rPr lang="en-GB" sz="2800" b="1" dirty="0">
                          <a:effectLst/>
                        </a:rPr>
                        <a:t>WATER</a:t>
                      </a:r>
                      <a:r>
                        <a:rPr lang="en-GB" sz="2800" dirty="0">
                          <a:effectLst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453573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42384" y="429210"/>
            <a:ext cx="3277766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t">
              <a:lnSpc>
                <a:spcPct val="107000"/>
              </a:lnSpc>
            </a:pPr>
            <a:r>
              <a:rPr lang="en-GB" sz="2800" dirty="0">
                <a:latin typeface="Calibri" panose="020F0502020204030204" pitchFamily="34" charset="0"/>
              </a:rPr>
              <a:t>c</a:t>
            </a:r>
            <a:r>
              <a:rPr lang="en-GB" sz="2800" dirty="0">
                <a:latin typeface="Arial" panose="020B0604020202020204" pitchFamily="34" charset="0"/>
              </a:rPr>
              <a:t>. </a:t>
            </a:r>
            <a:r>
              <a:rPr lang="en-GB" sz="2800" dirty="0">
                <a:latin typeface="Calibri" panose="020F0502020204030204" pitchFamily="34" charset="0"/>
              </a:rPr>
              <a:t>You weren’t asked by somebody else.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70374" y="1485582"/>
            <a:ext cx="3085233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t">
              <a:lnSpc>
                <a:spcPct val="107000"/>
              </a:lnSpc>
            </a:pPr>
            <a:r>
              <a:rPr lang="en-GB" sz="2800" dirty="0">
                <a:latin typeface="Calibri" panose="020F0502020204030204" pitchFamily="34" charset="0"/>
              </a:rPr>
              <a:t>a. not told you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70374" y="2438160"/>
            <a:ext cx="3085233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t">
              <a:lnSpc>
                <a:spcPct val="107000"/>
              </a:lnSpc>
            </a:pPr>
            <a:r>
              <a:rPr lang="en-GB" sz="2800" dirty="0">
                <a:latin typeface="Calibri" panose="020F0502020204030204" pitchFamily="34" charset="0"/>
              </a:rPr>
              <a:t>f. I didn’t ask him.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570375" y="3174888"/>
            <a:ext cx="3085233" cy="1014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t">
              <a:lnSpc>
                <a:spcPct val="107000"/>
              </a:lnSpc>
            </a:pPr>
            <a:r>
              <a:rPr lang="en-GB" sz="2800" dirty="0">
                <a:latin typeface="Calibri" panose="020F0502020204030204" pitchFamily="34" charset="0"/>
              </a:rPr>
              <a:t>b. The water was for me.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542383" y="4324266"/>
            <a:ext cx="3085233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t">
              <a:lnSpc>
                <a:spcPct val="107000"/>
              </a:lnSpc>
            </a:pPr>
            <a:r>
              <a:rPr lang="en-GB" sz="2800" dirty="0">
                <a:latin typeface="Calibri" panose="020F0502020204030204" pitchFamily="34" charset="0"/>
              </a:rPr>
              <a:t>e. not a glass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570375" y="5168844"/>
            <a:ext cx="3085233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t">
              <a:lnSpc>
                <a:spcPct val="107000"/>
              </a:lnSpc>
            </a:pPr>
            <a:r>
              <a:rPr lang="en-GB" sz="2800" dirty="0">
                <a:latin typeface="Calibri" panose="020F0502020204030204" pitchFamily="34" charset="0"/>
              </a:rPr>
              <a:t>d. not still water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42384" y="6127722"/>
            <a:ext cx="3085233" cy="55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fontAlgn="t">
              <a:lnSpc>
                <a:spcPct val="107000"/>
              </a:lnSpc>
            </a:pPr>
            <a:r>
              <a:rPr lang="en-GB" sz="2800" dirty="0">
                <a:latin typeface="Calibri" panose="020F0502020204030204" pitchFamily="34" charset="0"/>
              </a:rPr>
              <a:t>g. not wine</a:t>
            </a:r>
          </a:p>
        </p:txBody>
      </p:sp>
    </p:spTree>
    <p:extLst>
      <p:ext uri="{BB962C8B-B14F-4D97-AF65-F5344CB8AC3E}">
        <p14:creationId xmlns:p14="http://schemas.microsoft.com/office/powerpoint/2010/main" val="99812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548200"/>
              </p:ext>
            </p:extLst>
          </p:nvPr>
        </p:nvGraphicFramePr>
        <p:xfrm>
          <a:off x="293015" y="0"/>
          <a:ext cx="8748467" cy="6840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2999">
                  <a:extLst>
                    <a:ext uri="{9D8B030D-6E8A-4147-A177-3AD203B41FA5}">
                      <a16:colId xmlns:a16="http://schemas.microsoft.com/office/drawing/2014/main" val="3787262873"/>
                    </a:ext>
                  </a:extLst>
                </a:gridCol>
                <a:gridCol w="3944673">
                  <a:extLst>
                    <a:ext uri="{9D8B030D-6E8A-4147-A177-3AD203B41FA5}">
                      <a16:colId xmlns:a16="http://schemas.microsoft.com/office/drawing/2014/main" val="3603371493"/>
                    </a:ext>
                  </a:extLst>
                </a:gridCol>
                <a:gridCol w="4350795">
                  <a:extLst>
                    <a:ext uri="{9D8B030D-6E8A-4147-A177-3AD203B41FA5}">
                      <a16:colId xmlns:a16="http://schemas.microsoft.com/office/drawing/2014/main" val="110353203"/>
                    </a:ext>
                  </a:extLst>
                </a:gridCol>
              </a:tblGrid>
              <a:tr h="6466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sentence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   meaning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7645972"/>
                  </a:ext>
                </a:extLst>
              </a:tr>
              <a:tr h="1005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</a:rPr>
                        <a:t>SHE</a:t>
                      </a:r>
                      <a:r>
                        <a:rPr lang="en-GB" sz="2800" dirty="0">
                          <a:effectLst/>
                        </a:rPr>
                        <a:t> isn't flying to Glasgow tomorrow.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56583888"/>
                  </a:ext>
                </a:extLst>
              </a:tr>
              <a:tr h="1005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2.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She </a:t>
                      </a:r>
                      <a:r>
                        <a:rPr lang="en-GB" sz="2800" b="1" dirty="0">
                          <a:effectLst/>
                        </a:rPr>
                        <a:t>ISN’T</a:t>
                      </a:r>
                      <a:r>
                        <a:rPr lang="en-GB" sz="2800" dirty="0">
                          <a:effectLst/>
                        </a:rPr>
                        <a:t> flying to Glasgow tomorrow.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559335"/>
                  </a:ext>
                </a:extLst>
              </a:tr>
              <a:tr h="10065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She isn't </a:t>
                      </a:r>
                      <a:r>
                        <a:rPr lang="en-GB" sz="2800" b="1" dirty="0">
                          <a:effectLst/>
                        </a:rPr>
                        <a:t>FLYING</a:t>
                      </a:r>
                      <a:r>
                        <a:rPr lang="en-GB" sz="2800" dirty="0">
                          <a:effectLst/>
                        </a:rPr>
                        <a:t> to Glasgow tomorrow.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5780185"/>
                  </a:ext>
                </a:extLst>
              </a:tr>
              <a:tr h="1005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4.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font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She isn't flying </a:t>
                      </a:r>
                      <a:r>
                        <a:rPr lang="en-GB" sz="2800" b="1" dirty="0">
                          <a:effectLst/>
                        </a:rPr>
                        <a:t>TO</a:t>
                      </a:r>
                      <a:r>
                        <a:rPr lang="en-GB" sz="2800" dirty="0">
                          <a:effectLst/>
                        </a:rPr>
                        <a:t> Glasgow tomorrow.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88288387"/>
                  </a:ext>
                </a:extLst>
              </a:tr>
              <a:tr h="10051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5.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She isn't flying to </a:t>
                      </a:r>
                      <a:r>
                        <a:rPr lang="en-GB" sz="2800" b="1" dirty="0">
                          <a:effectLst/>
                        </a:rPr>
                        <a:t>GLASGOW</a:t>
                      </a:r>
                      <a:r>
                        <a:rPr lang="en-GB" sz="2800" dirty="0">
                          <a:effectLst/>
                        </a:rPr>
                        <a:t> tomorrow.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2663846"/>
                  </a:ext>
                </a:extLst>
              </a:tr>
              <a:tr h="11668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6.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She isn't flying to Glasgow </a:t>
                      </a:r>
                      <a:r>
                        <a:rPr lang="en-GB" sz="2800" b="1" dirty="0">
                          <a:effectLst/>
                        </a:rPr>
                        <a:t>TOMORROW</a:t>
                      </a:r>
                      <a:r>
                        <a:rPr lang="en-GB" sz="2800" dirty="0">
                          <a:effectLst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 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411001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96078" y="692696"/>
            <a:ext cx="3800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Someone else is flying to Glasgow.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07095" y="1700808"/>
            <a:ext cx="3800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She’s doing something else tomorrow.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67688" y="2852936"/>
            <a:ext cx="3600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She’s going by train.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67249" y="3698510"/>
            <a:ext cx="38008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She’s flying from Glasgow.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67250" y="4673840"/>
            <a:ext cx="3600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She’s flying to another place tomorrow.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81192" y="5733256"/>
            <a:ext cx="36004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She’s going on another day.</a:t>
            </a:r>
          </a:p>
        </p:txBody>
      </p:sp>
    </p:spTree>
    <p:extLst>
      <p:ext uri="{BB962C8B-B14F-4D97-AF65-F5344CB8AC3E}">
        <p14:creationId xmlns:p14="http://schemas.microsoft.com/office/powerpoint/2010/main" val="3383753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95536" y="365127"/>
            <a:ext cx="8119814" cy="8540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Outcomes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1336431"/>
            <a:ext cx="7886700" cy="5183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GB" sz="2700" dirty="0"/>
              <a:t>Read through the statements and think about what you can and can’t do well. If necessary, review the materials.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Explain the answers to 1. and 2. below to your partner. Listen to your partner tell you the answers.</a:t>
            </a:r>
          </a:p>
          <a:p>
            <a:endParaRPr lang="en-GB" sz="2700" dirty="0"/>
          </a:p>
          <a:p>
            <a:r>
              <a:rPr lang="en-GB" sz="2700" b="1" dirty="0"/>
              <a:t>I am able to explain … </a:t>
            </a:r>
            <a:endParaRPr lang="en-GB" sz="2700" dirty="0"/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… why speakers of English emphasize words.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700" dirty="0"/>
              <a:t>… how to emphasize words in a sentence.</a:t>
            </a:r>
          </a:p>
        </p:txBody>
      </p:sp>
    </p:spTree>
    <p:extLst>
      <p:ext uri="{BB962C8B-B14F-4D97-AF65-F5344CB8AC3E}">
        <p14:creationId xmlns:p14="http://schemas.microsoft.com/office/powerpoint/2010/main" val="208415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25520" y="1412776"/>
            <a:ext cx="78867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Objectives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6855" y="3140968"/>
            <a:ext cx="7886700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buFont typeface="+mj-lt"/>
              <a:buAutoNum type="arabicPeriod"/>
              <a:tabLst>
                <a:tab pos="1666875" algn="l"/>
              </a:tabLst>
            </a:pPr>
            <a:r>
              <a:rPr lang="en-GB" dirty="0">
                <a:ea typeface="Calibri"/>
                <a:cs typeface="Times New Roman"/>
              </a:rPr>
              <a:t>Identify emphasis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  <a:tabLst>
                <a:tab pos="1666875" algn="l"/>
              </a:tabLst>
            </a:pPr>
            <a:r>
              <a:rPr lang="en-GB" dirty="0">
                <a:ea typeface="Calibri"/>
                <a:cs typeface="Times New Roman"/>
              </a:rPr>
              <a:t>Consider why we emphasize words and how </a:t>
            </a:r>
            <a:r>
              <a:rPr lang="en-GB">
                <a:ea typeface="Calibri"/>
                <a:cs typeface="Times New Roman"/>
              </a:rPr>
              <a:t>we emphasize </a:t>
            </a:r>
            <a:r>
              <a:rPr lang="en-GB" dirty="0">
                <a:ea typeface="Calibri"/>
                <a:cs typeface="Times New Roman"/>
              </a:rPr>
              <a:t>them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1666875" algn="l"/>
              </a:tabLst>
            </a:pPr>
            <a:r>
              <a:rPr lang="en-GB" dirty="0">
                <a:ea typeface="Calibri"/>
                <a:cs typeface="Times New Roman"/>
              </a:rPr>
              <a:t>Practise applying emphasis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411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/>
          <p:cNvSpPr txBox="1">
            <a:spLocks/>
          </p:cNvSpPr>
          <p:nvPr/>
        </p:nvSpPr>
        <p:spPr>
          <a:xfrm>
            <a:off x="620126" y="1412776"/>
            <a:ext cx="78867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Introduction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19672" y="3149417"/>
            <a:ext cx="3168352" cy="23159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600" dirty="0">
                <a:latin typeface="Old English Text MT" panose="03040902040508030806" pitchFamily="66" charset="0"/>
              </a:rPr>
              <a:t>1564</a:t>
            </a:r>
            <a:r>
              <a:rPr lang="en-GB" sz="9600" dirty="0"/>
              <a:t>–</a:t>
            </a:r>
            <a:r>
              <a:rPr lang="en-GB" sz="9600" dirty="0">
                <a:latin typeface="Old English Text MT" panose="03040902040508030806" pitchFamily="66" charset="0"/>
              </a:rPr>
              <a:t>1616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3032099"/>
            <a:ext cx="1843913" cy="241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279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7073523"/>
              </p:ext>
            </p:extLst>
          </p:nvPr>
        </p:nvGraphicFramePr>
        <p:xfrm>
          <a:off x="135467" y="164123"/>
          <a:ext cx="8873065" cy="6524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2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58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6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actor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role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word emphasized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Paapa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Essiedu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Shakespeare’s Hamlet 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 To be or not to be:</a:t>
                      </a:r>
                      <a:r>
                        <a:rPr lang="en-GB" sz="2000" baseline="0" dirty="0">
                          <a:effectLst/>
                        </a:rPr>
                        <a:t> t</a:t>
                      </a:r>
                      <a:r>
                        <a:rPr lang="en-GB" sz="2000" dirty="0">
                          <a:effectLst/>
                        </a:rPr>
                        <a:t>hat is the question.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Tim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Minchin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Australian comedian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 To be or not to be:</a:t>
                      </a:r>
                      <a:r>
                        <a:rPr lang="en-GB" sz="2000" baseline="0" dirty="0">
                          <a:effectLst/>
                        </a:rPr>
                        <a:t> t</a:t>
                      </a:r>
                      <a:r>
                        <a:rPr lang="en-GB" sz="2000" dirty="0">
                          <a:effectLst/>
                        </a:rPr>
                        <a:t>hat is the question.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Benedict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Cumberbatch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To be or not to be:</a:t>
                      </a:r>
                      <a:r>
                        <a:rPr lang="en-GB" sz="2000" baseline="0" dirty="0">
                          <a:effectLst/>
                        </a:rPr>
                        <a:t> t</a:t>
                      </a:r>
                      <a:r>
                        <a:rPr lang="en-GB" sz="2000" dirty="0">
                          <a:effectLst/>
                        </a:rPr>
                        <a:t>hat is the question.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Harriet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Walter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To be or not to be:</a:t>
                      </a:r>
                      <a:r>
                        <a:rPr lang="en-GB" sz="2000" baseline="0" dirty="0">
                          <a:effectLst/>
                        </a:rPr>
                        <a:t> t</a:t>
                      </a:r>
                      <a:r>
                        <a:rPr lang="en-GB" sz="2000" dirty="0">
                          <a:effectLst/>
                        </a:rPr>
                        <a:t>hat is the question.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29055" algn="l"/>
                        </a:tabLst>
                      </a:pPr>
                      <a:r>
                        <a:rPr lang="en-GB" sz="2000">
                          <a:effectLst/>
                        </a:rPr>
                        <a:t>David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29055" algn="l"/>
                        </a:tabLst>
                      </a:pPr>
                      <a:r>
                        <a:rPr lang="en-GB" sz="2000">
                          <a:effectLst/>
                        </a:rPr>
                        <a:t>Tennant	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To be or not to be:</a:t>
                      </a:r>
                      <a:r>
                        <a:rPr lang="en-GB" sz="2000" baseline="0" dirty="0">
                          <a:effectLst/>
                        </a:rPr>
                        <a:t> t</a:t>
                      </a:r>
                      <a:r>
                        <a:rPr lang="en-GB" sz="2000" dirty="0">
                          <a:effectLst/>
                        </a:rPr>
                        <a:t>hat is the question.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Rory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Kinnear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To be or not to be:</a:t>
                      </a:r>
                      <a:r>
                        <a:rPr lang="en-GB" sz="2000" baseline="0" dirty="0">
                          <a:effectLst/>
                        </a:rPr>
                        <a:t> t</a:t>
                      </a:r>
                      <a:r>
                        <a:rPr lang="en-GB" sz="2000" dirty="0">
                          <a:effectLst/>
                        </a:rPr>
                        <a:t>hat is the question.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Sir Ian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McKellen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To be or not to be:</a:t>
                      </a:r>
                      <a:r>
                        <a:rPr lang="en-GB" sz="2000" baseline="0" dirty="0">
                          <a:effectLst/>
                        </a:rPr>
                        <a:t> t</a:t>
                      </a:r>
                      <a:r>
                        <a:rPr lang="en-GB" sz="2000" dirty="0">
                          <a:effectLst/>
                        </a:rPr>
                        <a:t>hat is the question.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6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Dame Judy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Dench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To be or not to be:</a:t>
                      </a:r>
                      <a:r>
                        <a:rPr lang="en-GB" sz="2000" baseline="0" dirty="0">
                          <a:effectLst/>
                        </a:rPr>
                        <a:t> t</a:t>
                      </a:r>
                      <a:r>
                        <a:rPr lang="en-GB" sz="2000" dirty="0">
                          <a:effectLst/>
                        </a:rPr>
                        <a:t>hat is the question.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36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Charles Windsor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To be or not to be:</a:t>
                      </a:r>
                      <a:r>
                        <a:rPr lang="en-GB" sz="2000" baseline="0" dirty="0">
                          <a:effectLst/>
                        </a:rPr>
                        <a:t> t</a:t>
                      </a:r>
                      <a:r>
                        <a:rPr lang="en-GB" sz="2000" dirty="0">
                          <a:effectLst/>
                        </a:rPr>
                        <a:t>hat is the question.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506133" y="1801812"/>
            <a:ext cx="1710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Sherlock Holmes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565399" y="2431457"/>
            <a:ext cx="1710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Lady Shackleton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565399" y="3051255"/>
            <a:ext cx="1710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Doctor Who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65399" y="3739418"/>
            <a:ext cx="1710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Bill Tanner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539999" y="4355507"/>
            <a:ext cx="1710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Gandalf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565399" y="5104846"/>
            <a:ext cx="1515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 (head of MI6)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573848" y="5989535"/>
            <a:ext cx="1710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 Prince of Wales</a:t>
            </a:r>
          </a:p>
        </p:txBody>
      </p:sp>
    </p:spTree>
    <p:extLst>
      <p:ext uri="{BB962C8B-B14F-4D97-AF65-F5344CB8AC3E}">
        <p14:creationId xmlns:p14="http://schemas.microsoft.com/office/powerpoint/2010/main" val="266444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18396" y="1556792"/>
            <a:ext cx="7886700" cy="13255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Activity 2 – Identifying emphasis</a:t>
            </a:r>
            <a:endParaRPr lang="en-GB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37072" y="3131368"/>
            <a:ext cx="7886700" cy="2611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Watch the video and make a note of which word each speaker emphasizes most.</a:t>
            </a:r>
          </a:p>
          <a:p>
            <a:endParaRPr lang="en-GB" dirty="0">
              <a:hlinkClick r:id="rId3"/>
            </a:endParaRPr>
          </a:p>
          <a:p>
            <a:r>
              <a:rPr lang="en-GB" sz="2000" dirty="0">
                <a:hlinkClick r:id="rId4"/>
              </a:rPr>
              <a:t>https://www.youtube.com/watch?v=sw</a:t>
            </a:r>
            <a:r>
              <a:rPr lang="en-GB" sz="2000">
                <a:hlinkClick r:id="rId4"/>
              </a:rPr>
              <a:t>_zDsAeqrI</a:t>
            </a:r>
            <a:endParaRPr lang="en-GB" sz="200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36183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370788"/>
              </p:ext>
            </p:extLst>
          </p:nvPr>
        </p:nvGraphicFramePr>
        <p:xfrm>
          <a:off x="135467" y="164123"/>
          <a:ext cx="8873065" cy="65555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51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24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582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65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actor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role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word emphasized</a:t>
                      </a: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Paapa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Essiedu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Shakespeare’s Hamlet  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effectLst/>
                        </a:rPr>
                        <a:t> To be or not to be:</a:t>
                      </a:r>
                      <a:r>
                        <a:rPr lang="en-GB" sz="2000" baseline="0" dirty="0">
                          <a:effectLst/>
                        </a:rPr>
                        <a:t> t</a:t>
                      </a:r>
                      <a:r>
                        <a:rPr lang="en-GB" sz="2000" dirty="0">
                          <a:effectLst/>
                        </a:rPr>
                        <a:t>hat is the question.</a:t>
                      </a:r>
                      <a:endParaRPr lang="en-GB" sz="20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Tim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Minchin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Australian comedian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Benedict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Cumberbatch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Harriet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Walter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29055" algn="l"/>
                        </a:tabLst>
                      </a:pPr>
                      <a:r>
                        <a:rPr lang="en-GB" sz="2000">
                          <a:effectLst/>
                        </a:rPr>
                        <a:t>David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329055" algn="l"/>
                        </a:tabLst>
                      </a:pPr>
                      <a:r>
                        <a:rPr lang="en-GB" sz="2000">
                          <a:effectLst/>
                        </a:rPr>
                        <a:t>Tennant	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Rory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Kinnear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Sir Ian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McKellen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6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Dame Judy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Dench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365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Charles Windsor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351866" y="1163637"/>
            <a:ext cx="4419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 be </a:t>
            </a:r>
            <a:r>
              <a:rPr lang="en-GB" sz="2000" b="1" dirty="0"/>
              <a:t>OR </a:t>
            </a:r>
            <a:r>
              <a:rPr lang="en-GB" sz="2000" dirty="0"/>
              <a:t>not to be: that is the question</a:t>
            </a:r>
            <a:r>
              <a:rPr lang="en-GB" sz="2400" dirty="0"/>
              <a:t>.</a:t>
            </a:r>
            <a:endParaRPr lang="en-GB" sz="2400" dirty="0">
              <a:ea typeface="Calibri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06133" y="1801812"/>
            <a:ext cx="1710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Sherlock Holmes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65399" y="2431457"/>
            <a:ext cx="1710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Lady Shackleton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65399" y="3051255"/>
            <a:ext cx="1710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Doctor Who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06134" y="3739418"/>
            <a:ext cx="18457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Bill Tanner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39999" y="4355507"/>
            <a:ext cx="17102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Gandalf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65399" y="5104846"/>
            <a:ext cx="15155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M (head of MI6)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73848" y="5989535"/>
            <a:ext cx="1710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 Prince of Wales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51866" y="1904354"/>
            <a:ext cx="4419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 be or</a:t>
            </a:r>
            <a:r>
              <a:rPr lang="en-GB" sz="2000" b="1" dirty="0"/>
              <a:t> NOT</a:t>
            </a:r>
            <a:r>
              <a:rPr lang="en-GB" sz="2000" dirty="0"/>
              <a:t> to be: that is the question</a:t>
            </a:r>
            <a:r>
              <a:rPr lang="en-GB" sz="2400" dirty="0"/>
              <a:t>.</a:t>
            </a:r>
            <a:endParaRPr lang="en-GB" sz="2400" dirty="0">
              <a:ea typeface="Calibri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51864" y="2554567"/>
            <a:ext cx="4419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 be or not to </a:t>
            </a:r>
            <a:r>
              <a:rPr lang="en-GB" sz="2000" b="1" dirty="0"/>
              <a:t>BE</a:t>
            </a:r>
            <a:r>
              <a:rPr lang="en-GB" sz="2000" dirty="0"/>
              <a:t>: that is the question</a:t>
            </a:r>
            <a:r>
              <a:rPr lang="en-GB" sz="2400" dirty="0"/>
              <a:t>.</a:t>
            </a:r>
            <a:endParaRPr lang="en-GB" sz="2400" dirty="0">
              <a:ea typeface="Calibri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351866" y="3139343"/>
            <a:ext cx="4419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 be or</a:t>
            </a:r>
            <a:r>
              <a:rPr lang="en-GB" sz="2000" b="1" dirty="0"/>
              <a:t> </a:t>
            </a:r>
            <a:r>
              <a:rPr lang="en-GB" sz="2000" dirty="0"/>
              <a:t>not to be: </a:t>
            </a:r>
            <a:r>
              <a:rPr lang="en-GB" sz="2000" b="1" dirty="0"/>
              <a:t>THAT</a:t>
            </a:r>
            <a:r>
              <a:rPr lang="en-GB" sz="2000" dirty="0"/>
              <a:t> is the question</a:t>
            </a:r>
            <a:r>
              <a:rPr lang="en-GB" sz="2400" dirty="0"/>
              <a:t>.</a:t>
            </a:r>
            <a:endParaRPr lang="en-GB" sz="2400" dirty="0">
              <a:ea typeface="Calibri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351865" y="3832435"/>
            <a:ext cx="4419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 be or</a:t>
            </a:r>
            <a:r>
              <a:rPr lang="en-GB" sz="2000" b="1" dirty="0"/>
              <a:t> </a:t>
            </a:r>
            <a:r>
              <a:rPr lang="en-GB" sz="2000" dirty="0"/>
              <a:t>not to be: that </a:t>
            </a:r>
            <a:r>
              <a:rPr lang="en-GB" sz="2000" b="1" dirty="0"/>
              <a:t>IS</a:t>
            </a:r>
            <a:r>
              <a:rPr lang="en-GB" sz="2000" dirty="0"/>
              <a:t> the question</a:t>
            </a:r>
            <a:r>
              <a:rPr lang="en-GB" sz="2400" dirty="0"/>
              <a:t>.</a:t>
            </a:r>
            <a:endParaRPr lang="en-GB" sz="2400" dirty="0">
              <a:ea typeface="Calibri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51866" y="4387118"/>
            <a:ext cx="4419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 be or</a:t>
            </a:r>
            <a:r>
              <a:rPr lang="en-GB" sz="2000" b="1" dirty="0"/>
              <a:t> </a:t>
            </a:r>
            <a:r>
              <a:rPr lang="en-GB" sz="2000" dirty="0"/>
              <a:t>not to be: that is </a:t>
            </a:r>
            <a:r>
              <a:rPr lang="en-GB" sz="2000" b="1" dirty="0"/>
              <a:t>THE</a:t>
            </a:r>
            <a:r>
              <a:rPr lang="en-GB" sz="2000" dirty="0"/>
              <a:t> question</a:t>
            </a:r>
            <a:r>
              <a:rPr lang="en-GB" sz="2400" dirty="0"/>
              <a:t>.</a:t>
            </a:r>
            <a:endParaRPr lang="en-GB" sz="2400" dirty="0">
              <a:ea typeface="Calibri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51866" y="5104846"/>
            <a:ext cx="4419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 be or</a:t>
            </a:r>
            <a:r>
              <a:rPr lang="en-GB" sz="2000" b="1" dirty="0"/>
              <a:t> </a:t>
            </a:r>
            <a:r>
              <a:rPr lang="en-GB" sz="2000" dirty="0"/>
              <a:t>not </a:t>
            </a:r>
            <a:r>
              <a:rPr lang="en-GB" sz="2000" b="1" dirty="0"/>
              <a:t>TO</a:t>
            </a:r>
            <a:r>
              <a:rPr lang="en-GB" sz="2000" dirty="0"/>
              <a:t> be: that is the question</a:t>
            </a:r>
            <a:r>
              <a:rPr lang="en-GB" sz="2400" dirty="0"/>
              <a:t>.</a:t>
            </a:r>
            <a:endParaRPr lang="en-GB" sz="2400" dirty="0">
              <a:ea typeface="Calibri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1866" y="5989535"/>
            <a:ext cx="4628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To be or</a:t>
            </a:r>
            <a:r>
              <a:rPr lang="en-GB" sz="2000" b="1" dirty="0"/>
              <a:t> </a:t>
            </a:r>
            <a:r>
              <a:rPr lang="en-GB" sz="2000" dirty="0"/>
              <a:t>not to be: that is the </a:t>
            </a:r>
            <a:r>
              <a:rPr lang="en-GB" sz="2000" b="1" dirty="0"/>
              <a:t>QUESTION</a:t>
            </a:r>
            <a:r>
              <a:rPr lang="en-GB" sz="2400" dirty="0"/>
              <a:t>.</a:t>
            </a:r>
            <a:endParaRPr lang="en-GB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205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28650" y="1366987"/>
            <a:ext cx="7886700" cy="9556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Activity 3 – Why we emphasize words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2420888"/>
            <a:ext cx="9144000" cy="5215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100" dirty="0"/>
              <a:t>We emphasize words for a variety of reasons. These include expressing our feelings and indicating the importance of words in the sentence. </a:t>
            </a:r>
          </a:p>
          <a:p>
            <a:r>
              <a:rPr lang="en-GB" sz="3100" dirty="0"/>
              <a:t>We can emphasize a word by making it longer, louder or by saying it in a different tone. </a:t>
            </a:r>
          </a:p>
          <a:p>
            <a:r>
              <a:rPr lang="en-GB" sz="3100" dirty="0"/>
              <a:t>Choosing which word to emphasize can alter the meaning of the sentence.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52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23528" y="390188"/>
            <a:ext cx="7886700" cy="7837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Activity 4 – Recite Shakespeare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0" y="1195754"/>
            <a:ext cx="9144000" cy="5462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/>
              <a:t>Work with a partner. Practise stressing different words </a:t>
            </a:r>
          </a:p>
          <a:p>
            <a:r>
              <a:rPr lang="en-GB" sz="2400" b="1" dirty="0"/>
              <a:t>in the sentence.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To </a:t>
            </a:r>
            <a:r>
              <a:rPr lang="en-GB" sz="2400" b="1" dirty="0"/>
              <a:t>BE</a:t>
            </a:r>
            <a:r>
              <a:rPr lang="en-GB" sz="2400" dirty="0"/>
              <a:t> or not to be: that is the question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To be </a:t>
            </a:r>
            <a:r>
              <a:rPr lang="en-GB" sz="2400" b="1" dirty="0"/>
              <a:t>OR</a:t>
            </a:r>
            <a:r>
              <a:rPr lang="en-GB" sz="2400" dirty="0"/>
              <a:t> not to be: that is the question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To be or </a:t>
            </a:r>
            <a:r>
              <a:rPr lang="en-GB" sz="2400" b="1" dirty="0"/>
              <a:t>NOT</a:t>
            </a:r>
            <a:r>
              <a:rPr lang="en-GB" sz="2400" dirty="0"/>
              <a:t> to be: that is the question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To be or not to </a:t>
            </a:r>
            <a:r>
              <a:rPr lang="en-GB" sz="2400" b="1" dirty="0"/>
              <a:t>BE</a:t>
            </a:r>
            <a:r>
              <a:rPr lang="en-GB" sz="2400" dirty="0"/>
              <a:t>: that is the question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To be or not to be: </a:t>
            </a:r>
            <a:r>
              <a:rPr lang="en-GB" sz="2400" b="1" dirty="0"/>
              <a:t>THAT</a:t>
            </a:r>
            <a:r>
              <a:rPr lang="en-GB" sz="2400" dirty="0"/>
              <a:t> is the question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To be or not to be: that </a:t>
            </a:r>
            <a:r>
              <a:rPr lang="en-GB" sz="2400" b="1" dirty="0"/>
              <a:t>IS</a:t>
            </a:r>
            <a:r>
              <a:rPr lang="en-GB" sz="2400" dirty="0"/>
              <a:t> the question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To be or not to be: that is </a:t>
            </a:r>
            <a:r>
              <a:rPr lang="en-GB" sz="2400" b="1" dirty="0"/>
              <a:t>THE</a:t>
            </a:r>
            <a:r>
              <a:rPr lang="en-GB" sz="2400" dirty="0"/>
              <a:t> question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To be or not </a:t>
            </a:r>
            <a:r>
              <a:rPr lang="en-GB" sz="2400" b="1" dirty="0"/>
              <a:t>TO</a:t>
            </a:r>
            <a:r>
              <a:rPr lang="en-GB" sz="2400" dirty="0"/>
              <a:t> be: that is the question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To be or not to be: that is the </a:t>
            </a:r>
            <a:r>
              <a:rPr lang="en-GB" sz="2400" b="1" dirty="0"/>
              <a:t>QUESTION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6956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839110"/>
              </p:ext>
            </p:extLst>
          </p:nvPr>
        </p:nvGraphicFramePr>
        <p:xfrm>
          <a:off x="218662" y="19890"/>
          <a:ext cx="8746433" cy="6848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039">
                  <a:extLst>
                    <a:ext uri="{9D8B030D-6E8A-4147-A177-3AD203B41FA5}">
                      <a16:colId xmlns:a16="http://schemas.microsoft.com/office/drawing/2014/main" val="1403962918"/>
                    </a:ext>
                  </a:extLst>
                </a:gridCol>
                <a:gridCol w="4687910">
                  <a:extLst>
                    <a:ext uri="{9D8B030D-6E8A-4147-A177-3AD203B41FA5}">
                      <a16:colId xmlns:a16="http://schemas.microsoft.com/office/drawing/2014/main" val="3000981665"/>
                    </a:ext>
                  </a:extLst>
                </a:gridCol>
                <a:gridCol w="489397">
                  <a:extLst>
                    <a:ext uri="{9D8B030D-6E8A-4147-A177-3AD203B41FA5}">
                      <a16:colId xmlns:a16="http://schemas.microsoft.com/office/drawing/2014/main" val="1716374434"/>
                    </a:ext>
                  </a:extLst>
                </a:gridCol>
                <a:gridCol w="3118087">
                  <a:extLst>
                    <a:ext uri="{9D8B030D-6E8A-4147-A177-3AD203B41FA5}">
                      <a16:colId xmlns:a16="http://schemas.microsoft.com/office/drawing/2014/main" val="3198386354"/>
                    </a:ext>
                  </a:extLst>
                </a:gridCol>
              </a:tblGrid>
              <a:tr h="390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 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sentence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 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meaning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8433768"/>
                  </a:ext>
                </a:extLst>
              </a:tr>
              <a:tr h="798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1.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b="1" dirty="0">
                          <a:effectLst/>
                        </a:rPr>
                        <a:t>I</a:t>
                      </a:r>
                      <a:r>
                        <a:rPr lang="en-GB" sz="2800" dirty="0">
                          <a:effectLst/>
                        </a:rPr>
                        <a:t> asked you to buy me a bottle of sparkling water.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a.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not told you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1291782"/>
                  </a:ext>
                </a:extLst>
              </a:tr>
              <a:tr h="798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2.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</a:t>
                      </a:r>
                      <a:r>
                        <a:rPr lang="en-GB" sz="2800" b="1" dirty="0">
                          <a:effectLst/>
                        </a:rPr>
                        <a:t>ASKED</a:t>
                      </a:r>
                      <a:r>
                        <a:rPr lang="en-GB" sz="2800" dirty="0">
                          <a:effectLst/>
                        </a:rPr>
                        <a:t> you to buy me a bottle of sparkling water.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b.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the water was for me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8112754"/>
                  </a:ext>
                </a:extLst>
              </a:tr>
              <a:tr h="798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3.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asked </a:t>
                      </a:r>
                      <a:r>
                        <a:rPr lang="en-GB" sz="2800" b="1" dirty="0">
                          <a:effectLst/>
                        </a:rPr>
                        <a:t>YOU</a:t>
                      </a:r>
                      <a:r>
                        <a:rPr lang="en-GB" sz="2800" dirty="0">
                          <a:effectLst/>
                        </a:rPr>
                        <a:t> to buy me a bottle of sparkling water.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c.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>
                          <a:effectLst/>
                        </a:rPr>
                        <a:t>you weren’t asked by somebody else </a:t>
                      </a:r>
                      <a:endParaRPr lang="en-GB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78637987"/>
                  </a:ext>
                </a:extLst>
              </a:tr>
              <a:tr h="798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4.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asked you to buy </a:t>
                      </a:r>
                      <a:r>
                        <a:rPr lang="en-GB" sz="2800" b="1" dirty="0">
                          <a:effectLst/>
                        </a:rPr>
                        <a:t>ME</a:t>
                      </a:r>
                      <a:r>
                        <a:rPr lang="en-GB" sz="2800" dirty="0">
                          <a:effectLst/>
                        </a:rPr>
                        <a:t> a bottle of sparkling water.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d.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not still water 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4391641"/>
                  </a:ext>
                </a:extLst>
              </a:tr>
              <a:tr h="798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5.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asked you to buy me a </a:t>
                      </a:r>
                      <a:r>
                        <a:rPr lang="en-GB" sz="2800" b="1" dirty="0">
                          <a:effectLst/>
                        </a:rPr>
                        <a:t>BOTTLE</a:t>
                      </a:r>
                      <a:r>
                        <a:rPr lang="en-GB" sz="2800" dirty="0">
                          <a:effectLst/>
                        </a:rPr>
                        <a:t> of sparkling water.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e.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not a glass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6470695"/>
                  </a:ext>
                </a:extLst>
              </a:tr>
              <a:tr h="798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6.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asked you to buy me a bottle of </a:t>
                      </a:r>
                      <a:r>
                        <a:rPr lang="en-GB" sz="2800" b="1" dirty="0">
                          <a:effectLst/>
                        </a:rPr>
                        <a:t>SPARKLING</a:t>
                      </a:r>
                      <a:r>
                        <a:rPr lang="en-GB" sz="2800" dirty="0">
                          <a:effectLst/>
                        </a:rPr>
                        <a:t> water.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f.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didn’t ask him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390482"/>
                  </a:ext>
                </a:extLst>
              </a:tr>
              <a:tr h="798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</a:rPr>
                        <a:t>7.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I asked you to buy me a bottle of sparkling </a:t>
                      </a:r>
                      <a:r>
                        <a:rPr lang="en-GB" sz="2800" b="1" dirty="0">
                          <a:effectLst/>
                        </a:rPr>
                        <a:t>WATER</a:t>
                      </a:r>
                      <a:r>
                        <a:rPr lang="en-GB" sz="2800" dirty="0">
                          <a:effectLst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g.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not wine </a:t>
                      </a:r>
                      <a:endParaRPr lang="en-GB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4535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0088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1029</Words>
  <Application>Microsoft Office PowerPoint</Application>
  <PresentationFormat>On-screen Show (4:3)</PresentationFormat>
  <Paragraphs>209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Old English Text MT</vt:lpstr>
      <vt:lpstr>Wingdings</vt:lpstr>
      <vt:lpstr>Office Theme</vt:lpstr>
      <vt:lpstr>To stress or not to stress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Macmillan Publishing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Newman, Peter</dc:creator>
  <cp:lastModifiedBy>Steale Foumakis</cp:lastModifiedBy>
  <cp:revision>107</cp:revision>
  <cp:lastPrinted>2016-07-21T13:55:08Z</cp:lastPrinted>
  <dcterms:created xsi:type="dcterms:W3CDTF">2014-11-04T17:25:04Z</dcterms:created>
  <dcterms:modified xsi:type="dcterms:W3CDTF">2021-08-02T23:52:54Z</dcterms:modified>
</cp:coreProperties>
</file>