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4" r:id="rId5"/>
    <p:sldId id="263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czpphzlth_tp/affect-and-judgement-evaluative-language/" TargetMode="External"/><Relationship Id="rId2" Type="http://schemas.openxmlformats.org/officeDocument/2006/relationships/hyperlink" Target="http://www.engl.polyu.edu.hk/academic_writing/attitud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mmatics.com/appraisal/appraisalguide/unframed/stage1-attitude-affect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ATTITUDE -</a:t>
            </a:r>
          </a:p>
          <a:p>
            <a:pPr algn="l"/>
            <a:r>
              <a:rPr lang="en-AU" dirty="0"/>
              <a:t>Affect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questions about the intention of the writer/speaker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/>
              <a:t>Affect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44500"/>
            <a:ext cx="9144000" cy="3537322"/>
          </a:xfrm>
        </p:spPr>
        <p:txBody>
          <a:bodyPr>
            <a:normAutofit fontScale="92500"/>
          </a:bodyPr>
          <a:lstStyle/>
          <a:p>
            <a:r>
              <a:rPr lang="en-AU" dirty="0"/>
              <a:t>language of Affect is used to express feelings (Peel, 2014)</a:t>
            </a:r>
          </a:p>
          <a:p>
            <a:r>
              <a:rPr lang="en-AU" dirty="0"/>
              <a:t>is concerned with positive and negative feelings such as un/happiness, in/security, dis/satisfaction etc (HK </a:t>
            </a:r>
            <a:r>
              <a:rPr lang="en-AU" dirty="0" err="1"/>
              <a:t>Polyu</a:t>
            </a:r>
            <a:r>
              <a:rPr lang="en-AU" dirty="0"/>
              <a:t> n.d.)</a:t>
            </a:r>
          </a:p>
          <a:p>
            <a:r>
              <a:rPr lang="en-AU" dirty="0"/>
              <a:t>is rare in academic writing as it is often with support or evidence (HK </a:t>
            </a:r>
            <a:r>
              <a:rPr lang="en-AU" dirty="0" err="1"/>
              <a:t>Polyu</a:t>
            </a:r>
            <a:r>
              <a:rPr lang="en-AU" dirty="0"/>
              <a:t> n.d.), but</a:t>
            </a:r>
          </a:p>
          <a:p>
            <a:r>
              <a:rPr lang="en-AU" dirty="0"/>
              <a:t>may be found in eg ethnographic studies or other case studies (HK </a:t>
            </a:r>
            <a:r>
              <a:rPr lang="en-AU" dirty="0" err="1"/>
              <a:t>Polyu</a:t>
            </a:r>
            <a:r>
              <a:rPr lang="en-AU" dirty="0"/>
              <a:t> n.d.)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4469-12B4-4E55-AE3D-B0FA68925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6782"/>
          </a:xfrm>
        </p:spPr>
        <p:txBody>
          <a:bodyPr/>
          <a:lstStyle/>
          <a:p>
            <a:r>
              <a:rPr lang="en-AU" dirty="0"/>
              <a:t>Affect may be indicated through: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E8C6-4FDE-4E21-8678-3233F9AAF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194559"/>
            <a:ext cx="9144000" cy="3784209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verbs of emotion (eg to love/hate, to frighten/to reassure) - </a:t>
            </a:r>
            <a:r>
              <a:rPr lang="en-AU" i="1" dirty="0"/>
              <a:t>Your offer pleases me.</a:t>
            </a:r>
          </a:p>
          <a:p>
            <a:r>
              <a:rPr lang="en-AU" dirty="0"/>
              <a:t>adverbs (eg happily/sadly, to interest/to bore, to enrage/to placate) - </a:t>
            </a:r>
            <a:r>
              <a:rPr lang="en-AU" i="1" dirty="0"/>
              <a:t>Sadly the government has decided to abandon its commitment to the comprehensive school system</a:t>
            </a:r>
            <a:r>
              <a:rPr lang="en-A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AU" dirty="0"/>
          </a:p>
          <a:p>
            <a:r>
              <a:rPr lang="en-AU" dirty="0"/>
              <a:t>adjective of emotion (eg worried/confident, keen/uninterested, angry/pleased) - </a:t>
            </a:r>
            <a:r>
              <a:rPr lang="en-AU" i="1" dirty="0"/>
              <a:t>She’s proud of her achievements.</a:t>
            </a:r>
            <a:endParaRPr lang="en-AU" dirty="0"/>
          </a:p>
          <a:p>
            <a:r>
              <a:rPr lang="en-AU" dirty="0"/>
              <a:t>through nominalisation (eg joy/despair, confidence/insecurity) - </a:t>
            </a:r>
            <a:r>
              <a:rPr lang="en-AU" i="1" dirty="0"/>
              <a:t>His </a:t>
            </a:r>
            <a:r>
              <a:rPr lang="en-AU" i="1" u="sng" dirty="0"/>
              <a:t>fear</a:t>
            </a:r>
            <a:r>
              <a:rPr lang="en-AU" i="1" dirty="0"/>
              <a:t> was obvious to all.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534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74316F-38DF-4EA9-ACC1-A28D57CD75EA}"/>
              </a:ext>
            </a:extLst>
          </p:cNvPr>
          <p:cNvSpPr txBox="1"/>
          <p:nvPr/>
        </p:nvSpPr>
        <p:spPr>
          <a:xfrm>
            <a:off x="1111350" y="6052680"/>
            <a:ext cx="125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Peel 2014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9B8E7E5-2598-42FB-B4ED-AF9677ECA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546" y="773334"/>
            <a:ext cx="10523425" cy="5163232"/>
          </a:xfrm>
        </p:spPr>
      </p:pic>
    </p:spTree>
    <p:extLst>
      <p:ext uri="{BB962C8B-B14F-4D97-AF65-F5344CB8AC3E}">
        <p14:creationId xmlns:p14="http://schemas.microsoft.com/office/powerpoint/2010/main" val="333062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35853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Affect in academic writing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581" y="1679215"/>
            <a:ext cx="10564837" cy="45016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2800" dirty="0"/>
              <a:t>... as functional discourse can be achieved without the </a:t>
            </a:r>
            <a:r>
              <a:rPr lang="en-AU" sz="2800" u="sng" dirty="0"/>
              <a:t>interlocutors</a:t>
            </a:r>
            <a:r>
              <a:rPr lang="en-AU" sz="2800" dirty="0"/>
              <a:t> being </a:t>
            </a:r>
            <a:r>
              <a:rPr lang="en-AU" sz="2800" b="1" dirty="0"/>
              <a:t>secure</a:t>
            </a:r>
            <a:r>
              <a:rPr lang="en-AU" sz="2800" dirty="0"/>
              <a:t> in their use of the language.</a:t>
            </a:r>
          </a:p>
          <a:p>
            <a:pPr marL="0" indent="0">
              <a:buNone/>
            </a:pPr>
            <a:r>
              <a:rPr lang="en-AU" sz="2800" dirty="0"/>
              <a:t>Item: </a:t>
            </a:r>
            <a:r>
              <a:rPr lang="en-AU" sz="2800" b="1" dirty="0"/>
              <a:t>secure</a:t>
            </a:r>
          </a:p>
          <a:p>
            <a:pPr marL="0" indent="0">
              <a:buNone/>
            </a:pPr>
            <a:r>
              <a:rPr lang="en-AU" sz="2800" dirty="0"/>
              <a:t>Appraised: interlocutors</a:t>
            </a:r>
          </a:p>
          <a:p>
            <a:pPr marL="0" indent="0" algn="r">
              <a:buNone/>
            </a:pPr>
            <a:r>
              <a:rPr lang="en-AU" sz="3600" dirty="0"/>
              <a:t>positive affect</a:t>
            </a:r>
          </a:p>
          <a:p>
            <a:pPr marL="0" indent="0">
              <a:buNone/>
            </a:pPr>
            <a:endParaRPr lang="en-AU" sz="2800" u="sng" dirty="0"/>
          </a:p>
          <a:p>
            <a:pPr marL="0" indent="0">
              <a:buNone/>
            </a:pPr>
            <a:r>
              <a:rPr lang="en-AU" sz="2800" dirty="0"/>
              <a:t>Burns (2001) makes the point that students’ sense of security ‘</a:t>
            </a:r>
            <a:r>
              <a:rPr lang="en-AU" sz="2800" b="1" dirty="0"/>
              <a:t>evaporates</a:t>
            </a:r>
            <a:r>
              <a:rPr lang="en-AU" sz="2800" dirty="0"/>
              <a:t>’ when confronted by authentic discourse exchanges.</a:t>
            </a:r>
          </a:p>
          <a:p>
            <a:pPr marL="0" indent="0">
              <a:buNone/>
            </a:pPr>
            <a:r>
              <a:rPr lang="en-AU" sz="2800" dirty="0"/>
              <a:t>Item: </a:t>
            </a:r>
            <a:r>
              <a:rPr lang="en-AU" sz="2800" b="1" dirty="0"/>
              <a:t>evaporates</a:t>
            </a:r>
          </a:p>
          <a:p>
            <a:pPr marL="0" indent="0">
              <a:buNone/>
            </a:pPr>
            <a:r>
              <a:rPr lang="en-AU" sz="2800" dirty="0"/>
              <a:t>Appraised: students</a:t>
            </a:r>
          </a:p>
          <a:p>
            <a:pPr marL="0" indent="0" algn="r">
              <a:buNone/>
            </a:pPr>
            <a:r>
              <a:rPr lang="en-AU" sz="3600" dirty="0"/>
              <a:t>negative affect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AF4F48-4FFC-498C-AD7C-0115EB25F274}"/>
              </a:ext>
            </a:extLst>
          </p:cNvPr>
          <p:cNvSpPr txBox="1"/>
          <p:nvPr/>
        </p:nvSpPr>
        <p:spPr>
          <a:xfrm>
            <a:off x="1167619" y="6256374"/>
            <a:ext cx="1571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 n.d.</a:t>
            </a:r>
          </a:p>
        </p:txBody>
      </p:sp>
    </p:spTree>
    <p:extLst>
      <p:ext uri="{BB962C8B-B14F-4D97-AF65-F5344CB8AC3E}">
        <p14:creationId xmlns:p14="http://schemas.microsoft.com/office/powerpoint/2010/main" val="248344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65376"/>
            <a:ext cx="9144000" cy="31272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dirty="0"/>
              <a:t>Hong Kong Polytechnic University n.d., ‘Attitude’, viewed 27 July 2021, </a:t>
            </a:r>
            <a:r>
              <a:rPr lang="en-AU" u="sng" dirty="0">
                <a:hlinkClick r:id="rId2"/>
              </a:rPr>
              <a:t>www.engl.polyu.edu.hk/academic_writing/attitude.html</a:t>
            </a:r>
            <a:r>
              <a:rPr lang="en-AU" u="sng" dirty="0"/>
              <a:t>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McGuire, R 2008, ‘Grammar at the chalkface: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 pp 42-57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Peel, R 2014, ‘Affect and Judgement (evaluative language)’, viewed 27 July 2021,  &lt;</a:t>
            </a:r>
            <a:r>
              <a:rPr lang="en-AU" u="sng" dirty="0">
                <a:hlinkClick r:id="rId3"/>
              </a:rPr>
              <a:t>Affect and Judgement (evaluative language) by Rosie Peel on Prezi Next</a:t>
            </a:r>
            <a:r>
              <a:rPr lang="en-AU" dirty="0"/>
              <a:t>.</a:t>
            </a:r>
            <a:endParaRPr lang="en-AU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White, PRR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White, PRR 2015, ‘1. Affect’, viewed 2 August 2021, </a:t>
            </a:r>
            <a:r>
              <a:rPr lang="en-AU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https://www.grmmatics.com/appraisal/appraisalguide/unframed/stage1-attitude-affect.htm</a:t>
            </a:r>
            <a:r>
              <a:rPr lang="en-AU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473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Avenir Next LT Pro</vt:lpstr>
      <vt:lpstr>Times New Roman</vt:lpstr>
      <vt:lpstr>PrismaticVTI</vt:lpstr>
      <vt:lpstr>Appraisal</vt:lpstr>
      <vt:lpstr>Appraisal theory</vt:lpstr>
      <vt:lpstr>Affect</vt:lpstr>
      <vt:lpstr>Affect may be indicated through:</vt:lpstr>
      <vt:lpstr>PowerPoint Presentation</vt:lpstr>
      <vt:lpstr>Affect in academic writing - examples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Nadine Schoen</cp:lastModifiedBy>
  <cp:revision>10</cp:revision>
  <dcterms:created xsi:type="dcterms:W3CDTF">2021-07-27T05:52:41Z</dcterms:created>
  <dcterms:modified xsi:type="dcterms:W3CDTF">2021-08-05T06:48:21Z</dcterms:modified>
</cp:coreProperties>
</file>