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8/5/21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1136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6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1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36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3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60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51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9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8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8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1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8/5/21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7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rezi.com/czpphzlth_tp/affect-and-judgement-evaluative-language/" TargetMode="External"/><Relationship Id="rId2" Type="http://schemas.openxmlformats.org/officeDocument/2006/relationships/hyperlink" Target="http://www.engl.polyu.edu.hk/academic_writing/attitud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14F89-64A5-40CA-B492-DE91FF260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7980" y="1030406"/>
            <a:ext cx="5068121" cy="3506879"/>
          </a:xfrm>
        </p:spPr>
        <p:txBody>
          <a:bodyPr anchor="ctr">
            <a:normAutofit/>
          </a:bodyPr>
          <a:lstStyle/>
          <a:p>
            <a:pPr algn="l"/>
            <a:r>
              <a:rPr lang="en-AU"/>
              <a:t>Appraisal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44549-DA4C-45F2-8000-F8399D9FB1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7980" y="4691564"/>
            <a:ext cx="5068121" cy="1136029"/>
          </a:xfrm>
        </p:spPr>
        <p:txBody>
          <a:bodyPr>
            <a:normAutofit/>
          </a:bodyPr>
          <a:lstStyle/>
          <a:p>
            <a:pPr algn="l"/>
            <a:r>
              <a:rPr lang="en-AU" dirty="0"/>
              <a:t>ATTITUDE -</a:t>
            </a:r>
          </a:p>
          <a:p>
            <a:pPr algn="l"/>
            <a:r>
              <a:rPr lang="en-AU" dirty="0"/>
              <a:t>Judgement</a:t>
            </a:r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B24A5E6B-838B-4511-9A46-626AF6BA60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57" r="21687" b="-1"/>
          <a:stretch/>
        </p:blipFill>
        <p:spPr>
          <a:xfrm>
            <a:off x="20" y="10"/>
            <a:ext cx="54044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01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84A47-9080-445F-8C79-1ABFDEC71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Appraisal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AF16-CDFC-4247-A640-8330BC7A3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535428"/>
            <a:ext cx="9144000" cy="3371885"/>
          </a:xfrm>
        </p:spPr>
        <p:txBody>
          <a:bodyPr>
            <a:normAutofit/>
          </a:bodyPr>
          <a:lstStyle/>
          <a:p>
            <a:r>
              <a:rPr lang="en-AU" dirty="0"/>
              <a:t>allows us to understand more complex ways in which we express our personal views and react to the views of others (White 2013)</a:t>
            </a:r>
          </a:p>
          <a:p>
            <a:r>
              <a:rPr lang="en-AU" dirty="0"/>
              <a:t>has three resources in language: attitude, graduation and engagement </a:t>
            </a:r>
          </a:p>
          <a:p>
            <a:r>
              <a:rPr lang="en-AU" dirty="0"/>
              <a:t>gives us the language to consider and answer the following:</a:t>
            </a:r>
          </a:p>
        </p:txBody>
      </p:sp>
    </p:spTree>
    <p:extLst>
      <p:ext uri="{BB962C8B-B14F-4D97-AF65-F5344CB8AC3E}">
        <p14:creationId xmlns:p14="http://schemas.microsoft.com/office/powerpoint/2010/main" val="339807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CB6E2-83B7-48BE-B614-6A48DFDE5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807" y="1256245"/>
            <a:ext cx="9762979" cy="4384900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What cultural practices appear in and have given rise to the text?</a:t>
            </a:r>
          </a:p>
          <a:p>
            <a:r>
              <a:rPr lang="en-AU" dirty="0"/>
              <a:t>Do these work together or in opposition in setting up particular readings?</a:t>
            </a:r>
          </a:p>
          <a:p>
            <a:r>
              <a:rPr lang="en-AU" dirty="0"/>
              <a:t>Whose and what points of view are being represented?</a:t>
            </a:r>
          </a:p>
          <a:p>
            <a:r>
              <a:rPr lang="en-AU" dirty="0"/>
              <a:t>What has been omitted?</a:t>
            </a:r>
          </a:p>
          <a:p>
            <a:r>
              <a:rPr lang="en-AU" dirty="0"/>
              <a:t>Whose interests are being served by the text?</a:t>
            </a:r>
          </a:p>
          <a:p>
            <a:r>
              <a:rPr lang="en-AU" dirty="0"/>
              <a:t>Are you inclined to accept / resist the points of view in this text?</a:t>
            </a:r>
          </a:p>
          <a:p>
            <a:r>
              <a:rPr lang="en-AU" dirty="0"/>
              <a:t>Who might be an ideal reader of this text?</a:t>
            </a:r>
          </a:p>
          <a:p>
            <a:r>
              <a:rPr lang="en-AU" dirty="0"/>
              <a:t>Who might challenge the viewpoints being expressed? (McGuire 2008)</a:t>
            </a:r>
          </a:p>
        </p:txBody>
      </p:sp>
    </p:spTree>
    <p:extLst>
      <p:ext uri="{BB962C8B-B14F-4D97-AF65-F5344CB8AC3E}">
        <p14:creationId xmlns:p14="http://schemas.microsoft.com/office/powerpoint/2010/main" val="4179835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B97A7-4C5A-4D2C-8253-CF38C2222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803265"/>
          </a:xfrm>
        </p:spPr>
        <p:txBody>
          <a:bodyPr/>
          <a:lstStyle/>
          <a:p>
            <a:r>
              <a:rPr lang="en-AU" dirty="0"/>
              <a:t>Judgement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DF347-EFDC-4DA9-9EA5-5717ED5C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244500"/>
            <a:ext cx="9144000" cy="3537322"/>
          </a:xfrm>
        </p:spPr>
        <p:txBody>
          <a:bodyPr>
            <a:normAutofit fontScale="92500" lnSpcReduction="20000"/>
          </a:bodyPr>
          <a:lstStyle/>
          <a:p>
            <a:r>
              <a:rPr lang="en-AU" dirty="0"/>
              <a:t>is culturally bound</a:t>
            </a:r>
          </a:p>
          <a:p>
            <a:r>
              <a:rPr lang="en-AU" dirty="0"/>
              <a:t>language of Judgement is used to make positive or negative assessments</a:t>
            </a:r>
          </a:p>
          <a:p>
            <a:r>
              <a:rPr lang="en-AU" dirty="0"/>
              <a:t>can be used to assess the personality, actions or words of a character, and </a:t>
            </a:r>
          </a:p>
          <a:p>
            <a:r>
              <a:rPr lang="en-AU" dirty="0"/>
              <a:t>may be expressed directly or indirectly in words or phrases (Peel 2014)</a:t>
            </a:r>
          </a:p>
          <a:p>
            <a:r>
              <a:rPr lang="en-AU" dirty="0"/>
              <a:t>can generally be divided into judgement of esteem and judgement of sanction</a:t>
            </a:r>
          </a:p>
        </p:txBody>
      </p:sp>
    </p:spTree>
    <p:extLst>
      <p:ext uri="{BB962C8B-B14F-4D97-AF65-F5344CB8AC3E}">
        <p14:creationId xmlns:p14="http://schemas.microsoft.com/office/powerpoint/2010/main" val="4103613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B41266E-926B-4987-AB24-09D8E54A5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335539"/>
            <a:ext cx="4334256" cy="606026"/>
          </a:xfrm>
        </p:spPr>
        <p:txBody>
          <a:bodyPr/>
          <a:lstStyle/>
          <a:p>
            <a:r>
              <a:rPr lang="en-AU" dirty="0"/>
              <a:t>esteem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68926-A95B-46C0-AAE5-6F8B8C06E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129281"/>
            <a:ext cx="4334256" cy="252593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dirty="0"/>
              <a:t>admiration and criticism</a:t>
            </a:r>
          </a:p>
          <a:p>
            <a:r>
              <a:rPr lang="en-AU" dirty="0"/>
              <a:t>how ab/normal a person is</a:t>
            </a:r>
          </a:p>
          <a:p>
            <a:r>
              <a:rPr lang="en-AU" dirty="0"/>
              <a:t>how in/capable a person is</a:t>
            </a:r>
          </a:p>
          <a:p>
            <a:r>
              <a:rPr lang="en-AU" dirty="0"/>
              <a:t>how un/reliable a person is</a:t>
            </a:r>
          </a:p>
          <a:p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412259-9919-4712-A42E-F060130234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7648" y="2364547"/>
            <a:ext cx="4334256" cy="606026"/>
          </a:xfrm>
        </p:spPr>
        <p:txBody>
          <a:bodyPr/>
          <a:lstStyle/>
          <a:p>
            <a:r>
              <a:rPr lang="en-AU" dirty="0"/>
              <a:t>sanction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2FF7B96-9907-4481-9F07-1E49B9DBF3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129281"/>
            <a:ext cx="4334256" cy="2357119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praise and condemnation</a:t>
            </a:r>
          </a:p>
          <a:p>
            <a:r>
              <a:rPr lang="en-AU" dirty="0"/>
              <a:t>how a person should behave (eg honesty or morality)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633C737-9949-4B44-A0E2-4084A8F67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778256"/>
          </a:xfrm>
        </p:spPr>
        <p:txBody>
          <a:bodyPr/>
          <a:lstStyle/>
          <a:p>
            <a:r>
              <a:rPr lang="en-AU" dirty="0"/>
              <a:t>Judgement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F9F8E7-A153-45A0-B73F-C6416B714D90}"/>
              </a:ext>
            </a:extLst>
          </p:cNvPr>
          <p:cNvSpPr txBox="1"/>
          <p:nvPr/>
        </p:nvSpPr>
        <p:spPr>
          <a:xfrm>
            <a:off x="1814733" y="5909967"/>
            <a:ext cx="1764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(HK, </a:t>
            </a:r>
            <a:r>
              <a:rPr lang="en-AU" dirty="0" err="1"/>
              <a:t>Polyu</a:t>
            </a:r>
            <a:r>
              <a:rPr lang="en-AU" dirty="0"/>
              <a:t> n.d.)</a:t>
            </a:r>
          </a:p>
        </p:txBody>
      </p:sp>
    </p:spTree>
    <p:extLst>
      <p:ext uri="{BB962C8B-B14F-4D97-AF65-F5344CB8AC3E}">
        <p14:creationId xmlns:p14="http://schemas.microsoft.com/office/powerpoint/2010/main" val="760298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EF26471-5846-46AC-9D1C-0078723647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886349"/>
              </p:ext>
            </p:extLst>
          </p:nvPr>
        </p:nvGraphicFramePr>
        <p:xfrm>
          <a:off x="928469" y="1364343"/>
          <a:ext cx="10269414" cy="4055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1607">
                  <a:extLst>
                    <a:ext uri="{9D8B030D-6E8A-4147-A177-3AD203B41FA5}">
                      <a16:colId xmlns:a16="http://schemas.microsoft.com/office/drawing/2014/main" val="1607319947"/>
                    </a:ext>
                  </a:extLst>
                </a:gridCol>
                <a:gridCol w="3544151">
                  <a:extLst>
                    <a:ext uri="{9D8B030D-6E8A-4147-A177-3AD203B41FA5}">
                      <a16:colId xmlns:a16="http://schemas.microsoft.com/office/drawing/2014/main" val="1962153767"/>
                    </a:ext>
                  </a:extLst>
                </a:gridCol>
                <a:gridCol w="3763656">
                  <a:extLst>
                    <a:ext uri="{9D8B030D-6E8A-4147-A177-3AD203B41FA5}">
                      <a16:colId xmlns:a16="http://schemas.microsoft.com/office/drawing/2014/main" val="2785307168"/>
                    </a:ext>
                  </a:extLst>
                </a:gridCol>
              </a:tblGrid>
              <a:tr h="490638"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 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Positive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Negative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3235316"/>
                  </a:ext>
                </a:extLst>
              </a:tr>
              <a:tr h="730641"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Is the person special?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lucky, cool, interesting, amazing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odd, weird, uninteresting, erratic, clumsy, awkward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9337689"/>
                  </a:ext>
                </a:extLst>
              </a:tr>
              <a:tr h="634056"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Is the person capable?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skilful, strong, fit, clever, smart, fast-thinking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weak, silly, unsuccessful, unintelligent, dim-witted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2692119"/>
                  </a:ext>
                </a:extLst>
              </a:tr>
              <a:tr h="565350"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Is the person dependable?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brave, tireless, reliable, loyal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cowardly, unreliable, timid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7923876"/>
                  </a:ext>
                </a:extLst>
              </a:tr>
              <a:tr h="565350"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Is the person honest?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truthful, credible, honest, direct, good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dishonest, lying, sneaky, untrustworthy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7996814"/>
                  </a:ext>
                </a:extLst>
              </a:tr>
              <a:tr h="981277">
                <a:tc>
                  <a:txBody>
                    <a:bodyPr/>
                    <a:lstStyle/>
                    <a:p>
                      <a:r>
                        <a:rPr lang="en-AU" sz="2000">
                          <a:effectLst/>
                        </a:rPr>
                        <a:t>Is the person good?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good, kind, fair, caring, respectful, respectable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bad, evil, arrogant, mean, selfish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398775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874316F-38DF-4EA9-ACC1-A28D57CD75EA}"/>
              </a:ext>
            </a:extLst>
          </p:cNvPr>
          <p:cNvSpPr txBox="1"/>
          <p:nvPr/>
        </p:nvSpPr>
        <p:spPr>
          <a:xfrm>
            <a:off x="1125416" y="5683348"/>
            <a:ext cx="146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(Peel 2014)</a:t>
            </a:r>
          </a:p>
        </p:txBody>
      </p:sp>
    </p:spTree>
    <p:extLst>
      <p:ext uri="{BB962C8B-B14F-4D97-AF65-F5344CB8AC3E}">
        <p14:creationId xmlns:p14="http://schemas.microsoft.com/office/powerpoint/2010/main" val="3330626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EA8C-D314-4FF5-8669-DE510B567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025535"/>
            <a:ext cx="9144000" cy="634453"/>
          </a:xfrm>
        </p:spPr>
        <p:txBody>
          <a:bodyPr>
            <a:normAutofit fontScale="90000"/>
          </a:bodyPr>
          <a:lstStyle/>
          <a:p>
            <a:r>
              <a:rPr lang="en-AU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D1D3B-788F-4C25-8942-07CA3B633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1865376"/>
            <a:ext cx="9144000" cy="31272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AU" dirty="0"/>
              <a:t>Hong Kong Polytechnic University n.d., ‘Attitude’, viewed 27 July 2021, </a:t>
            </a:r>
            <a:r>
              <a:rPr lang="en-AU" u="sng" dirty="0">
                <a:hlinkClick r:id="rId2"/>
              </a:rPr>
              <a:t>www.engl.polyu.edu.hk/academic_writing/attitude.html</a:t>
            </a:r>
            <a:r>
              <a:rPr lang="en-AU" u="sng" dirty="0"/>
              <a:t>.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McGuire, R 2008, ‘Grammar at the chalkface: an introduction to the grammar of Appraisal and its application in a Year 9 classroom’ </a:t>
            </a:r>
            <a:r>
              <a:rPr lang="en-AU" i="1" dirty="0" err="1"/>
              <a:t>mETApho</a:t>
            </a:r>
            <a:r>
              <a:rPr lang="en-AU" dirty="0" err="1"/>
              <a:t>r</a:t>
            </a:r>
            <a:r>
              <a:rPr lang="en-AU" dirty="0"/>
              <a:t>, Issue 1, 2008 pp 42-57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Peel, R 2014, ‘Affect and Judgement (evaluative language)’, viewed 27 July 2021,  </a:t>
            </a:r>
            <a:r>
              <a:rPr lang="en-AU" u="sng" dirty="0">
                <a:hlinkClick r:id="rId3"/>
              </a:rPr>
              <a:t>Affect and Judgement (evaluative language) by Rosie Peel on Prezi Next</a:t>
            </a:r>
            <a:r>
              <a:rPr lang="en-AU" u="sng" dirty="0"/>
              <a:t>.</a:t>
            </a:r>
            <a:endParaRPr lang="en-AU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White, PRR 2013, ‘Systemic Functional Grammar: Appraisal’, </a:t>
            </a:r>
            <a:r>
              <a:rPr lang="en-AU" i="1" dirty="0"/>
              <a:t>An Introduction to Appraisal</a:t>
            </a:r>
            <a:r>
              <a:rPr lang="en-AU" dirty="0"/>
              <a:t>, ASLA.</a:t>
            </a:r>
          </a:p>
        </p:txBody>
      </p:sp>
    </p:spTree>
    <p:extLst>
      <p:ext uri="{BB962C8B-B14F-4D97-AF65-F5344CB8AC3E}">
        <p14:creationId xmlns:p14="http://schemas.microsoft.com/office/powerpoint/2010/main" val="846678923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RegularSeedRightStep">
      <a:dk1>
        <a:srgbClr val="000000"/>
      </a:dk1>
      <a:lt1>
        <a:srgbClr val="FFFFFF"/>
      </a:lt1>
      <a:dk2>
        <a:srgbClr val="32201C"/>
      </a:dk2>
      <a:lt2>
        <a:srgbClr val="E8E7E2"/>
      </a:lt2>
      <a:accent1>
        <a:srgbClr val="4854C7"/>
      </a:accent1>
      <a:accent2>
        <a:srgbClr val="6037B6"/>
      </a:accent2>
      <a:accent3>
        <a:srgbClr val="A748C7"/>
      </a:accent3>
      <a:accent4>
        <a:srgbClr val="B637A1"/>
      </a:accent4>
      <a:accent5>
        <a:srgbClr val="C7487E"/>
      </a:accent5>
      <a:accent6>
        <a:srgbClr val="B63738"/>
      </a:accent6>
      <a:hlink>
        <a:srgbClr val="8F862F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485</Words>
  <Application>Microsoft Macintosh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Aharoni</vt:lpstr>
      <vt:lpstr>Arial</vt:lpstr>
      <vt:lpstr>Avenir Next LT Pro</vt:lpstr>
      <vt:lpstr>Calibri</vt:lpstr>
      <vt:lpstr>PrismaticVTI</vt:lpstr>
      <vt:lpstr>Appraisal</vt:lpstr>
      <vt:lpstr>Appraisal theory</vt:lpstr>
      <vt:lpstr>PowerPoint Presentation</vt:lpstr>
      <vt:lpstr>Judgement</vt:lpstr>
      <vt:lpstr>Judgement</vt:lpstr>
      <vt:lpstr>PowerPoint Presentation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Appraisal</dc:title>
  <dc:creator>Teresa Howie</dc:creator>
  <cp:lastModifiedBy>Nadine Schoen</cp:lastModifiedBy>
  <cp:revision>7</cp:revision>
  <dcterms:created xsi:type="dcterms:W3CDTF">2021-07-27T05:52:41Z</dcterms:created>
  <dcterms:modified xsi:type="dcterms:W3CDTF">2021-08-05T06:57:26Z</dcterms:modified>
</cp:coreProperties>
</file>